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1407" r:id="rId2"/>
    <p:sldId id="1406" r:id="rId3"/>
    <p:sldId id="1349" r:id="rId4"/>
    <p:sldId id="1352" r:id="rId5"/>
    <p:sldId id="1353" r:id="rId6"/>
    <p:sldId id="1354" r:id="rId7"/>
    <p:sldId id="1356" r:id="rId8"/>
    <p:sldId id="1357" r:id="rId9"/>
    <p:sldId id="1359" r:id="rId10"/>
    <p:sldId id="1351" r:id="rId11"/>
    <p:sldId id="1102" r:id="rId12"/>
    <p:sldId id="1103" r:id="rId13"/>
    <p:sldId id="1149" r:id="rId14"/>
    <p:sldId id="1148" r:id="rId15"/>
    <p:sldId id="1104" r:id="rId16"/>
    <p:sldId id="1408" r:id="rId17"/>
    <p:sldId id="1409" r:id="rId18"/>
    <p:sldId id="1412" r:id="rId19"/>
    <p:sldId id="1411" r:id="rId20"/>
    <p:sldId id="1413" r:id="rId21"/>
    <p:sldId id="1414" r:id="rId22"/>
    <p:sldId id="1415" r:id="rId23"/>
    <p:sldId id="1416" r:id="rId24"/>
    <p:sldId id="1417" r:id="rId25"/>
    <p:sldId id="1418" r:id="rId26"/>
    <p:sldId id="1420" r:id="rId27"/>
    <p:sldId id="1423" r:id="rId28"/>
    <p:sldId id="1424" r:id="rId29"/>
    <p:sldId id="1422" r:id="rId30"/>
    <p:sldId id="1427" r:id="rId31"/>
    <p:sldId id="1426" r:id="rId32"/>
    <p:sldId id="1433" r:id="rId33"/>
    <p:sldId id="1477" r:id="rId34"/>
    <p:sldId id="1476" r:id="rId35"/>
    <p:sldId id="1478" r:id="rId36"/>
    <p:sldId id="1434" r:id="rId37"/>
    <p:sldId id="1448" r:id="rId38"/>
    <p:sldId id="1449" r:id="rId39"/>
    <p:sldId id="1428" r:id="rId40"/>
    <p:sldId id="1429" r:id="rId41"/>
    <p:sldId id="1435" r:id="rId42"/>
    <p:sldId id="1450" r:id="rId43"/>
    <p:sldId id="1451" r:id="rId44"/>
    <p:sldId id="1452" r:id="rId45"/>
    <p:sldId id="1453" r:id="rId46"/>
    <p:sldId id="1454" r:id="rId47"/>
    <p:sldId id="1455" r:id="rId48"/>
    <p:sldId id="1436" r:id="rId49"/>
    <p:sldId id="1437" r:id="rId50"/>
    <p:sldId id="1438" r:id="rId51"/>
    <p:sldId id="1439" r:id="rId52"/>
    <p:sldId id="1443" r:id="rId53"/>
    <p:sldId id="1447" r:id="rId54"/>
    <p:sldId id="1456" r:id="rId55"/>
    <p:sldId id="1457" r:id="rId56"/>
    <p:sldId id="1458" r:id="rId57"/>
    <p:sldId id="1459" r:id="rId58"/>
    <p:sldId id="1460" r:id="rId59"/>
    <p:sldId id="1461" r:id="rId60"/>
    <p:sldId id="1462" r:id="rId61"/>
    <p:sldId id="1463" r:id="rId62"/>
    <p:sldId id="1464" r:id="rId63"/>
    <p:sldId id="1465" r:id="rId64"/>
    <p:sldId id="1466" r:id="rId65"/>
    <p:sldId id="1467" r:id="rId66"/>
    <p:sldId id="1468" r:id="rId67"/>
    <p:sldId id="1469" r:id="rId68"/>
    <p:sldId id="1470" r:id="rId69"/>
    <p:sldId id="1471" r:id="rId70"/>
    <p:sldId id="1472" r:id="rId71"/>
    <p:sldId id="1473" r:id="rId72"/>
    <p:sldId id="1474" r:id="rId73"/>
    <p:sldId id="1475" r:id="rId74"/>
    <p:sldId id="1479" r:id="rId75"/>
  </p:sldIdLst>
  <p:sldSz cx="9144000" cy="6858000" type="screen4x3"/>
  <p:notesSz cx="7102475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E9949D-C70F-4348-A975-FC0A1E844E61}" v="2" dt="2024-09-24T01:05:08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493" autoAdjust="0"/>
    <p:restoredTop sz="86148" autoAdjust="0"/>
  </p:normalViewPr>
  <p:slideViewPr>
    <p:cSldViewPr snapToGrid="0">
      <p:cViewPr varScale="1">
        <p:scale>
          <a:sx n="64" d="100"/>
          <a:sy n="64" d="100"/>
        </p:scale>
        <p:origin x="239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32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7739" cy="513508"/>
          </a:xfrm>
          <a:prstGeom prst="rect">
            <a:avLst/>
          </a:prstGeom>
        </p:spPr>
        <p:txBody>
          <a:bodyPr vert="horz" lIns="94778" tIns="47388" rIns="94778" bIns="4738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4" y="0"/>
            <a:ext cx="3077739" cy="513508"/>
          </a:xfrm>
          <a:prstGeom prst="rect">
            <a:avLst/>
          </a:prstGeom>
        </p:spPr>
        <p:txBody>
          <a:bodyPr vert="horz" lIns="94778" tIns="47388" rIns="94778" bIns="47388" rtlCol="0"/>
          <a:lstStyle>
            <a:lvl1pPr algn="r">
              <a:defRPr sz="1200"/>
            </a:lvl1pPr>
          </a:lstStyle>
          <a:p>
            <a:fld id="{6E2CB153-45EF-48E8-99E9-7B97BED85BE4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8" tIns="47388" rIns="94778" bIns="4738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4778" tIns="47388" rIns="94778" bIns="4738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7739" cy="513507"/>
          </a:xfrm>
          <a:prstGeom prst="rect">
            <a:avLst/>
          </a:prstGeom>
        </p:spPr>
        <p:txBody>
          <a:bodyPr vert="horz" lIns="94778" tIns="47388" rIns="94778" bIns="4738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4" y="9721108"/>
            <a:ext cx="3077739" cy="513507"/>
          </a:xfrm>
          <a:prstGeom prst="rect">
            <a:avLst/>
          </a:prstGeom>
        </p:spPr>
        <p:txBody>
          <a:bodyPr vert="horz" lIns="94778" tIns="47388" rIns="94778" bIns="47388" rtlCol="0" anchor="b"/>
          <a:lstStyle>
            <a:lvl1pPr algn="r">
              <a:defRPr sz="1200"/>
            </a:lvl1pPr>
          </a:lstStyle>
          <a:p>
            <a:fld id="{5BE81944-C09D-40AD-A756-3B5630235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3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0575" y="814388"/>
            <a:ext cx="5491163" cy="4119562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06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9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5963" y="757238"/>
            <a:ext cx="5851525" cy="43878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0248" y="5577639"/>
            <a:ext cx="5681980" cy="40298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5463" y="657225"/>
            <a:ext cx="6078537" cy="45577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3295">
              <a:defRPr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defTabSz="943295"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84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5775" y="673100"/>
            <a:ext cx="6059488" cy="45434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4077" y="5586393"/>
            <a:ext cx="5681980" cy="4029879"/>
          </a:xfrm>
        </p:spPr>
        <p:txBody>
          <a:bodyPr/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테이블은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주소의 대응 관계를 저장한 테이블이다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921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06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92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04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 txBox="1">
            <a:spLocks noGrp="1" noChangeArrowheads="1"/>
          </p:cNvSpPr>
          <p:nvPr/>
        </p:nvSpPr>
        <p:spPr bwMode="auto">
          <a:xfrm>
            <a:off x="3676189" y="9296813"/>
            <a:ext cx="3185343" cy="57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687" tIns="48843" rIns="97687" bIns="48843" anchor="b"/>
          <a:lstStyle/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itchFamily="2" charset="2"/>
              <a:buNone/>
            </a:pPr>
            <a:fld id="{2FA2C64C-3D9A-48BD-98FD-8E5EAEE6F119}" type="slidenum">
              <a:rPr kumimoji="1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Wingdings" pitchFamily="2" charset="2"/>
                <a:buNone/>
              </a:pPr>
              <a:t>21</a:t>
            </a:fld>
            <a:endParaRPr kumimoji="1" lang="en-US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958850"/>
            <a:ext cx="5686425" cy="4265613"/>
          </a:xfrm>
          <a:ln/>
        </p:spPr>
      </p:sp>
    </p:spTree>
    <p:extLst>
      <p:ext uri="{BB962C8B-B14F-4D97-AF65-F5344CB8AC3E}">
        <p14:creationId xmlns:p14="http://schemas.microsoft.com/office/powerpoint/2010/main" val="2045339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1988" y="879475"/>
            <a:ext cx="5921375" cy="4441825"/>
          </a:xfrm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2252" y="5481450"/>
            <a:ext cx="5392429" cy="1998849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변환하는 주소 필드가 무엇이냐에 따라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분류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SNAT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송신지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필드에 주소를 다른 주소로 변환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DNAT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필드에 주소를 다른 주소으로 변환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25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2300" y="796925"/>
            <a:ext cx="5926138" cy="4445000"/>
          </a:xfrm>
          <a:ln/>
        </p:spPr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8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0575" y="814388"/>
            <a:ext cx="5491163" cy="4119562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95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738188"/>
            <a:ext cx="5707063" cy="4279900"/>
          </a:xfrm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113" y="5281461"/>
            <a:ext cx="5720152" cy="2846028"/>
          </a:xfrm>
          <a:noFill/>
        </p:spPr>
        <p:txBody>
          <a:bodyPr/>
          <a:lstStyle/>
          <a:p>
            <a:pPr eaLnBrk="1" hangingPunct="1"/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192.168.1.30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이라는 사설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주소는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30.1.120.8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이라는 공인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변환하여 웹서버에 서비스를 받게 된다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pPr eaLnBrk="1" hangingPunct="1"/>
            <a:r>
              <a:rPr lang="en-US" altLang="ko-KR" baseline="0" dirty="0">
                <a:latin typeface="굴림" pitchFamily="50" charset="-127"/>
                <a:ea typeface="굴림" pitchFamily="50" charset="-127"/>
              </a:rPr>
              <a:t> </a:t>
            </a:r>
          </a:p>
          <a:p>
            <a:pPr eaLnBrk="1" hangingPunct="1"/>
            <a:endParaRPr lang="ko-KR" altLang="ko-KR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7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89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9438" y="979488"/>
            <a:ext cx="6003925" cy="4503737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064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67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2CB4EBF-5E0A-4ACA-8181-C110D14263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78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2CB4EBF-5E0A-4ACA-8181-C110D14263A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271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2CB4EBF-5E0A-4ACA-8181-C110D14263A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2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869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995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4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69900" y="893763"/>
            <a:ext cx="5832475" cy="43751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16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94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35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103CF-9873-4619-BBD3-6B56B1158496}" type="slidenum">
              <a:rPr lang="en-US" altLang="ko-KR"/>
              <a:pPr/>
              <a:t>55</a:t>
            </a:fld>
            <a:endParaRPr lang="en-US" altLang="ko-KR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90459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EDBC55-59DB-4B6C-A5DF-90E5F7CCA31F}" type="slidenum">
              <a:rPr lang="en-US" altLang="ko-KR"/>
              <a:pPr/>
              <a:t>56</a:t>
            </a:fld>
            <a:endParaRPr lang="en-US" altLang="ko-KR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97495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3DCCDA-8540-44B7-9305-0157637B36FF}" type="slidenum">
              <a:rPr lang="en-US" altLang="ko-KR"/>
              <a:pPr/>
              <a:t>57</a:t>
            </a:fld>
            <a:endParaRPr lang="en-US" altLang="ko-KR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14594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6A61A5-269A-4B6C-855A-CD26CB27CF2B}" type="slidenum">
              <a:rPr lang="en-US" altLang="ko-KR"/>
              <a:pPr/>
              <a:t>58</a:t>
            </a:fld>
            <a:endParaRPr lang="en-US" altLang="ko-KR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29555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58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32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3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9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9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58838" y="838200"/>
            <a:ext cx="5653087" cy="4238625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5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7050" y="919163"/>
            <a:ext cx="6002338" cy="45021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7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0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A357-EC05-453C-BB93-D2CD92805FB3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8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929C-B6B2-4F43-A100-EC86E6AEFEE7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8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1C48-D382-4608-8EFC-759E9CA4DA3F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1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821934" y="6408475"/>
            <a:ext cx="2057400" cy="365125"/>
          </a:xfrm>
        </p:spPr>
        <p:txBody>
          <a:bodyPr/>
          <a:lstStyle>
            <a:lvl1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B2209E9-2AE8-42A0-AB53-D13299BB30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58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A6AC-2825-4550-B24C-BE85D5A5CCD7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07D1-F386-4842-A375-88F78000DE4E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1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F0D8-0AFE-4389-9C4F-B247F77E85F4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7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3212-090F-4B69-906A-B3CA2BC375ED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6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F9AD-719E-4E93-A824-218E0CF9AC3C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28467" y="6356350"/>
            <a:ext cx="2057400" cy="365125"/>
          </a:xfrm>
        </p:spPr>
        <p:txBody>
          <a:bodyPr/>
          <a:lstStyle>
            <a:lvl1pPr>
              <a:defRPr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fld id="{F100E85C-9068-46D2-A14A-A9DCCDE0C9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6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B05-76DA-4D3A-B078-A583FFDA815D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4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137E-2B0C-4B41-8C2A-0B2B77A08D38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64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AB2C-6FD1-4AD7-B691-D0A8C430C56C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6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8F3C-ACF1-481F-A305-7EE0320343A1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7445" y="63219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100E85C-9068-46D2-A14A-A9DCCDE0C98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44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6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E:\wonsuk\secure.pe.kr\instruction\images\dns_host%20file.jp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E:\wonsuk\secure.pe.kr\instruction\images\dns_space.jp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E:\wonsuk\secure.pe.kr\instruction\images\dns_process.jpg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plus.co.kr/biz/bzin/ineu/InitBzInEuCE.hpi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21996" y="6478364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10071" y="5380386"/>
            <a:ext cx="1183340" cy="1115634"/>
            <a:chOff x="7543946" y="573868"/>
            <a:chExt cx="838200" cy="1011237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8185296" y="1240618"/>
              <a:ext cx="74613" cy="52387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8245621" y="1288243"/>
              <a:ext cx="136525" cy="82550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8239271" y="1316818"/>
              <a:ext cx="134938" cy="58737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8272609" y="1283480"/>
              <a:ext cx="31750" cy="3968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8258321" y="1281893"/>
              <a:ext cx="42863" cy="79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8277371" y="1278718"/>
              <a:ext cx="19050" cy="952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8248796" y="1285068"/>
              <a:ext cx="36513" cy="3333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7770959" y="1250143"/>
              <a:ext cx="190500" cy="33496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7788421" y="1237443"/>
              <a:ext cx="187325" cy="331787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7809059" y="1315230"/>
              <a:ext cx="344487" cy="8413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7896371" y="1337455"/>
              <a:ext cx="355600" cy="11271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7829696" y="1400955"/>
              <a:ext cx="90488" cy="4921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7764609" y="1412068"/>
              <a:ext cx="107950" cy="7143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7543946" y="1010430"/>
              <a:ext cx="144463" cy="354013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7547121" y="951693"/>
              <a:ext cx="619125" cy="28892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7682059" y="1146955"/>
              <a:ext cx="477837" cy="214313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7701109" y="1275543"/>
              <a:ext cx="144462" cy="6032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7820171" y="1283480"/>
              <a:ext cx="15875" cy="2063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8042421" y="1192993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8031309" y="1194580"/>
              <a:ext cx="1587" cy="8096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8055121" y="1191405"/>
              <a:ext cx="4763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8066234" y="1189818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8075759" y="1188230"/>
              <a:ext cx="6350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8086871" y="1185055"/>
              <a:ext cx="6350" cy="7778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8097984" y="1185055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8107509" y="1178705"/>
              <a:ext cx="1587" cy="793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8117034" y="1178705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8128146" y="1177118"/>
              <a:ext cx="1588" cy="7778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8139259" y="1175530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7888434" y="1224743"/>
              <a:ext cx="79375" cy="61912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7899546" y="1259668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7961459" y="1245380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7953521" y="1254905"/>
              <a:ext cx="0" cy="1428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7909071" y="1267605"/>
              <a:ext cx="0" cy="1270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7918596" y="1269193"/>
              <a:ext cx="25400" cy="635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7724921" y="1239030"/>
              <a:ext cx="100013" cy="3651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7716984" y="1245380"/>
              <a:ext cx="112712" cy="22225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41" name="Group 150"/>
            <p:cNvGrpSpPr>
              <a:grpSpLocks/>
            </p:cNvGrpSpPr>
            <p:nvPr/>
          </p:nvGrpSpPr>
          <p:grpSpPr bwMode="auto">
            <a:xfrm>
              <a:off x="7609034" y="631018"/>
              <a:ext cx="328612" cy="369887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7693171" y="1029480"/>
              <a:ext cx="298450" cy="936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7693171" y="1023130"/>
              <a:ext cx="298450" cy="9207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7674121" y="575455"/>
              <a:ext cx="436563" cy="511175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7732859" y="989793"/>
              <a:ext cx="358775" cy="968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7661421" y="634193"/>
              <a:ext cx="15875" cy="452437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8059884" y="997730"/>
              <a:ext cx="12700" cy="2698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8036071" y="1004080"/>
              <a:ext cx="11113" cy="2222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7953521" y="1024718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7928121" y="1029480"/>
              <a:ext cx="12700" cy="174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7899546" y="1034243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7715396" y="626255"/>
              <a:ext cx="361950" cy="401638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kern="0" dirty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7661421" y="573868"/>
              <a:ext cx="447675" cy="63500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56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668" y="5290205"/>
            <a:ext cx="1523853" cy="14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063311" y="1994490"/>
            <a:ext cx="2901227" cy="3350268"/>
          </a:xfrm>
          <a:prstGeom prst="roundRect">
            <a:avLst>
              <a:gd name="adj" fmla="val 6367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2317" y="1944163"/>
            <a:ext cx="2827950" cy="3175708"/>
          </a:xfrm>
          <a:prstGeom prst="roundRect">
            <a:avLst>
              <a:gd name="adj" fmla="val 6367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13901" y="4951300"/>
            <a:ext cx="15760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PC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47318" y="5100374"/>
            <a:ext cx="1123378" cy="379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구름 61"/>
          <p:cNvSpPr/>
          <p:nvPr/>
        </p:nvSpPr>
        <p:spPr>
          <a:xfrm>
            <a:off x="3339184" y="2820432"/>
            <a:ext cx="2665152" cy="1617817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41611" y="2317569"/>
            <a:ext cx="864806" cy="2404012"/>
          </a:xfrm>
          <a:prstGeom prst="roundRect">
            <a:avLst>
              <a:gd name="adj" fmla="val 111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Kernel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510673" y="2474104"/>
            <a:ext cx="1471567" cy="840532"/>
          </a:xfrm>
          <a:prstGeom prst="roundRect">
            <a:avLst>
              <a:gd name="adj" fmla="val 1111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38716" y="3533641"/>
            <a:ext cx="1215609" cy="577703"/>
          </a:xfrm>
          <a:prstGeom prst="roundRect">
            <a:avLst>
              <a:gd name="adj" fmla="val 1111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Server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530495" y="3803535"/>
            <a:ext cx="1546965" cy="790158"/>
          </a:xfrm>
          <a:prstGeom prst="roundRect">
            <a:avLst>
              <a:gd name="adj" fmla="val 1111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38717" y="2446583"/>
            <a:ext cx="1215608" cy="879381"/>
          </a:xfrm>
          <a:prstGeom prst="roundRect">
            <a:avLst>
              <a:gd name="adj" fmla="val 1111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538716" y="4247472"/>
            <a:ext cx="1215609" cy="577703"/>
          </a:xfrm>
          <a:prstGeom prst="roundRect">
            <a:avLst>
              <a:gd name="adj" fmla="val 1111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FTP Server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855829" y="1554319"/>
            <a:ext cx="103145" cy="80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수행의 시작/종료 74"/>
          <p:cNvSpPr/>
          <p:nvPr/>
        </p:nvSpPr>
        <p:spPr>
          <a:xfrm>
            <a:off x="264558" y="1362678"/>
            <a:ext cx="2232212" cy="452561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28507" y="137309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Hacking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576073" y="1419013"/>
            <a:ext cx="2232212" cy="452561"/>
            <a:chOff x="3835941" y="970936"/>
            <a:chExt cx="2232212" cy="452561"/>
          </a:xfrm>
        </p:grpSpPr>
        <p:sp>
          <p:nvSpPr>
            <p:cNvPr id="77" name="순서도: 수행의 시작/종료 76"/>
            <p:cNvSpPr/>
            <p:nvPr/>
          </p:nvSpPr>
          <p:spPr>
            <a:xfrm>
              <a:off x="3835941" y="970936"/>
              <a:ext cx="2232212" cy="45256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30952" y="1016871"/>
              <a:ext cx="14421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 Hacking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853024" y="4881300"/>
            <a:ext cx="2232212" cy="452561"/>
            <a:chOff x="3835941" y="970936"/>
            <a:chExt cx="2232212" cy="452561"/>
          </a:xfrm>
        </p:grpSpPr>
        <p:sp>
          <p:nvSpPr>
            <p:cNvPr id="81" name="순서도: 수행의 시작/종료 80"/>
            <p:cNvSpPr/>
            <p:nvPr/>
          </p:nvSpPr>
          <p:spPr>
            <a:xfrm>
              <a:off x="3835941" y="970936"/>
              <a:ext cx="2232212" cy="45256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4006916" y="1012550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 Hacking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직선 화살표 연결선 82"/>
          <p:cNvCxnSpPr/>
          <p:nvPr/>
        </p:nvCxnSpPr>
        <p:spPr>
          <a:xfrm flipH="1">
            <a:off x="2953167" y="1871574"/>
            <a:ext cx="1192567" cy="575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5211455" y="1855170"/>
            <a:ext cx="1448687" cy="609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1" idx="0"/>
          </p:cNvCxnSpPr>
          <p:nvPr/>
        </p:nvCxnSpPr>
        <p:spPr>
          <a:xfrm flipH="1" flipV="1">
            <a:off x="4835003" y="4263213"/>
            <a:ext cx="134127" cy="618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/>
          <p:cNvGrpSpPr/>
          <p:nvPr/>
        </p:nvGrpSpPr>
        <p:grpSpPr>
          <a:xfrm>
            <a:off x="2079080" y="5665828"/>
            <a:ext cx="2611411" cy="452561"/>
            <a:chOff x="3835941" y="970936"/>
            <a:chExt cx="2343365" cy="452561"/>
          </a:xfrm>
        </p:grpSpPr>
        <p:sp>
          <p:nvSpPr>
            <p:cNvPr id="94" name="순서도: 수행의 시작/종료 93"/>
            <p:cNvSpPr/>
            <p:nvPr/>
          </p:nvSpPr>
          <p:spPr>
            <a:xfrm>
              <a:off x="3835941" y="970936"/>
              <a:ext cx="2232212" cy="45256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06916" y="1012550"/>
              <a:ext cx="2172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Hacking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6" name="직선 화살표 연결선 95"/>
          <p:cNvCxnSpPr>
            <a:stCxn id="94" idx="0"/>
          </p:cNvCxnSpPr>
          <p:nvPr/>
        </p:nvCxnSpPr>
        <p:spPr>
          <a:xfrm flipH="1" flipV="1">
            <a:off x="3067690" y="4599592"/>
            <a:ext cx="255162" cy="1066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왼쪽 대괄호 97"/>
          <p:cNvSpPr/>
          <p:nvPr/>
        </p:nvSpPr>
        <p:spPr>
          <a:xfrm>
            <a:off x="6369533" y="3822492"/>
            <a:ext cx="169184" cy="881442"/>
          </a:xfrm>
          <a:prstGeom prst="leftBracket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왼쪽/오른쪽 화살표 98"/>
          <p:cNvSpPr/>
          <p:nvPr/>
        </p:nvSpPr>
        <p:spPr>
          <a:xfrm>
            <a:off x="3142859" y="3938504"/>
            <a:ext cx="3226674" cy="2347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왼쪽/오른쪽 화살표 99"/>
          <p:cNvSpPr/>
          <p:nvPr/>
        </p:nvSpPr>
        <p:spPr>
          <a:xfrm>
            <a:off x="3131291" y="2967548"/>
            <a:ext cx="3407425" cy="259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제목 1"/>
          <p:cNvSpPr txBox="1">
            <a:spLocks/>
          </p:cNvSpPr>
          <p:nvPr/>
        </p:nvSpPr>
        <p:spPr>
          <a:xfrm>
            <a:off x="449652" y="43371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 </a:t>
            </a:r>
            <a:r>
              <a:rPr lang="ko-KR" altLang="en-US" sz="3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종류</a:t>
            </a:r>
            <a:r>
              <a:rPr lang="ko-KR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7903376" y="2465136"/>
            <a:ext cx="969098" cy="2360039"/>
          </a:xfrm>
          <a:prstGeom prst="roundRect">
            <a:avLst>
              <a:gd name="adj" fmla="val 111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Kernel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/>
          <p:nvPr/>
        </p:nvCxnSpPr>
        <p:spPr>
          <a:xfrm>
            <a:off x="8284780" y="1639360"/>
            <a:ext cx="103145" cy="80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수행의 시작/종료 90"/>
          <p:cNvSpPr/>
          <p:nvPr/>
        </p:nvSpPr>
        <p:spPr>
          <a:xfrm>
            <a:off x="6923545" y="1419944"/>
            <a:ext cx="2232212" cy="452561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187494" y="143035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Hacking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19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4600" y="379188"/>
            <a:ext cx="7886700" cy="701674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r>
              <a:rPr lang="ko-KR" altLang="en-US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흐름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8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</a:t>
            </a:r>
            <a:r>
              <a:rPr lang="en-US" altLang="ko-KR" sz="2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endParaRPr lang="ko-KR" altLang="en-US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7949" y="1216208"/>
            <a:ext cx="8382782" cy="509990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이용하여 수신지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</a:t>
            </a:r>
            <a:endParaRPr lang="en-US" altLang="ko-KR" sz="1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-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조회        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ipconfig /</a:t>
            </a:r>
            <a:r>
              <a:rPr lang="en-US" altLang="ko-KR" sz="17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displaydns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-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Hosts.txt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조회  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windows\system32\drivers\</a:t>
            </a:r>
            <a:r>
              <a:rPr lang="en-US" altLang="ko-KR" sz="17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\hosts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-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 이용 </a:t>
            </a:r>
            <a:endParaRPr lang="en-US" altLang="ko-KR" sz="1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송신자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서브넷 </a:t>
            </a:r>
            <a:r>
              <a:rPr lang="ko-KR" altLang="en-US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마스크를 이용하여 수신지가 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700" b="1" u="sng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존재하는지 확인</a:t>
            </a:r>
            <a:endParaRPr lang="en-US" altLang="ko-KR" sz="1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sz="1700" b="1" u="sng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GateWay</a:t>
            </a:r>
            <a:r>
              <a:rPr lang="ko-KR" altLang="en-US" sz="1700" b="1" u="sng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700" b="1" u="sng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700" b="1" u="sng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 b="1" u="sng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</a:t>
            </a:r>
            <a:endParaRPr lang="en-US" altLang="ko-KR" sz="1700" b="1" u="sng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-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캐쉬 조회 </a:t>
            </a:r>
            <a:endParaRPr lang="en-US" altLang="ko-KR" sz="1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-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Request/Reply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 </a:t>
            </a:r>
            <a:endParaRPr lang="en-US" altLang="ko-KR" sz="1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Media Translation 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방법으로 수신지로 </a:t>
            </a:r>
            <a:r>
              <a:rPr lang="ko-KR" altLang="en-US" sz="1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r>
              <a:rPr lang="ko-KR" altLang="en-US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전송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5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543802" y="2833496"/>
            <a:ext cx="5681815" cy="1471403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2" y="1426799"/>
            <a:ext cx="1476410" cy="17929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17" y="3916211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1588" y="2958194"/>
            <a:ext cx="17420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192.168.1.10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192.168.1.1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175" y="2119649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1898" y="4113532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899560" y="5406576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899559" y="5671680"/>
            <a:ext cx="6609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1672" y="332637"/>
            <a:ext cx="4628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➊ DNS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이용하여 수신지 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785651" y="6014826"/>
            <a:ext cx="0" cy="496531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191412" y="2433205"/>
            <a:ext cx="1165169" cy="535478"/>
            <a:chOff x="4191412" y="2433205"/>
            <a:chExt cx="1165169" cy="535478"/>
          </a:xfrm>
        </p:grpSpPr>
        <p:sp>
          <p:nvSpPr>
            <p:cNvPr id="20" name="AutoShape 20"/>
            <p:cNvSpPr>
              <a:spLocks noChangeArrowheads="1"/>
            </p:cNvSpPr>
            <p:nvPr/>
          </p:nvSpPr>
          <p:spPr bwMode="auto">
            <a:xfrm>
              <a:off x="4196118" y="2443770"/>
              <a:ext cx="1160463" cy="524913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4232630" y="2636889"/>
              <a:ext cx="1060450" cy="266707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cs typeface="Times New Roman" pitchFamily="18" charset="0"/>
                </a:rPr>
                <a:t>ROUTER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4191412" y="2433205"/>
              <a:ext cx="1162050" cy="265644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AutoShape 23"/>
            <p:cNvSpPr>
              <a:spLocks noChangeArrowheads="1"/>
            </p:cNvSpPr>
            <p:nvPr/>
          </p:nvSpPr>
          <p:spPr bwMode="auto">
            <a:xfrm rot="5400000">
              <a:off x="4817002" y="2205623"/>
              <a:ext cx="122196" cy="717550"/>
            </a:xfrm>
            <a:custGeom>
              <a:avLst/>
              <a:gdLst>
                <a:gd name="T0" fmla="*/ 321 w 21600"/>
                <a:gd name="T1" fmla="*/ 465 h 21600"/>
                <a:gd name="T2" fmla="*/ 161 w 21600"/>
                <a:gd name="T3" fmla="*/ 11727 h 21600"/>
                <a:gd name="T4" fmla="*/ 389 w 21600"/>
                <a:gd name="T5" fmla="*/ 3422 h 21600"/>
                <a:gd name="T6" fmla="*/ 1090 w 21600"/>
                <a:gd name="T7" fmla="*/ 7209 h 21600"/>
                <a:gd name="T8" fmla="*/ 896 w 21600"/>
                <a:gd name="T9" fmla="*/ 11062 h 21600"/>
                <a:gd name="T10" fmla="*/ 659 w 21600"/>
                <a:gd name="T11" fmla="*/ 78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AutoShape 24"/>
            <p:cNvSpPr>
              <a:spLocks noChangeArrowheads="1"/>
            </p:cNvSpPr>
            <p:nvPr/>
          </p:nvSpPr>
          <p:spPr bwMode="auto">
            <a:xfrm rot="-5400000">
              <a:off x="4571500" y="2167222"/>
              <a:ext cx="120071" cy="731838"/>
            </a:xfrm>
            <a:custGeom>
              <a:avLst/>
              <a:gdLst>
                <a:gd name="T0" fmla="*/ 307 w 21600"/>
                <a:gd name="T1" fmla="*/ 474 h 21600"/>
                <a:gd name="T2" fmla="*/ 158 w 21600"/>
                <a:gd name="T3" fmla="*/ 12197 h 21600"/>
                <a:gd name="T4" fmla="*/ 374 w 21600"/>
                <a:gd name="T5" fmla="*/ 3558 h 21600"/>
                <a:gd name="T6" fmla="*/ 1055 w 21600"/>
                <a:gd name="T7" fmla="*/ 7488 h 21600"/>
                <a:gd name="T8" fmla="*/ 864 w 21600"/>
                <a:gd name="T9" fmla="*/ 11520 h 21600"/>
                <a:gd name="T10" fmla="*/ 639 w 21600"/>
                <a:gd name="T11" fmla="*/ 813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69555" y="3184236"/>
            <a:ext cx="2013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172.16.2.10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255.255.255.0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 172.16.2.1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1111.2222.3333</a:t>
            </a:r>
            <a:endParaRPr lang="ko-KR" altLang="en-US" sz="16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6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2855" y="3025952"/>
            <a:ext cx="18069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08660" y="2287092"/>
            <a:ext cx="1806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2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822277" y="2198302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7" y="941425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873" y="2935951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8688" y="3619170"/>
            <a:ext cx="1331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748" y="1331928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74154" y="3133272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2077845" y="4360914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077845" y="4626018"/>
            <a:ext cx="7119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 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2311" y="258275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➋ </a:t>
            </a:r>
            <a:r>
              <a:rPr lang="ko-KR" altLang="en-US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서브넷마스크를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이용하여 수신자 </a:t>
            </a:r>
            <a:r>
              <a:rPr lang="ko-KR" altLang="en-US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20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확인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64258" y="5374493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172.16. 2.10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 255.255.255.0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4527254" y="5953996"/>
            <a:ext cx="2303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96616" y="595399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172.16. 2. 0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64971" y="5374493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192.168.1.10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 255.255.255.0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027968" y="5953996"/>
            <a:ext cx="2303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97330" y="59539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192.168.1. 0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06229" y="4127832"/>
            <a:ext cx="1258529" cy="216309"/>
          </a:xfrm>
          <a:custGeom>
            <a:avLst/>
            <a:gdLst>
              <a:gd name="connsiteX0" fmla="*/ 9832 w 1258529"/>
              <a:gd name="connsiteY0" fmla="*/ 196645 h 216309"/>
              <a:gd name="connsiteX1" fmla="*/ 0 w 1258529"/>
              <a:gd name="connsiteY1" fmla="*/ 0 h 216309"/>
              <a:gd name="connsiteX2" fmla="*/ 1258529 w 1258529"/>
              <a:gd name="connsiteY2" fmla="*/ 9832 h 216309"/>
              <a:gd name="connsiteX3" fmla="*/ 1248696 w 1258529"/>
              <a:gd name="connsiteY3" fmla="*/ 216309 h 21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8529" h="216309">
                <a:moveTo>
                  <a:pt x="9832" y="196645"/>
                </a:moveTo>
                <a:lnTo>
                  <a:pt x="0" y="0"/>
                </a:lnTo>
                <a:lnTo>
                  <a:pt x="1258529" y="9832"/>
                </a:lnTo>
                <a:lnTo>
                  <a:pt x="1248696" y="21630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93617" y="2490211"/>
            <a:ext cx="2013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172.16.2.10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255.255.255.0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 172.16.2.1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1111.2222.3333</a:t>
            </a:r>
            <a:endParaRPr lang="ko-KR" altLang="en-US" sz="16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6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165909" y="2539633"/>
            <a:ext cx="18069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782018" y="1641772"/>
            <a:ext cx="1806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AutoShape 20"/>
          <p:cNvSpPr>
            <a:spLocks noChangeArrowheads="1"/>
          </p:cNvSpPr>
          <p:nvPr/>
        </p:nvSpPr>
        <p:spPr bwMode="auto">
          <a:xfrm>
            <a:off x="4627746" y="1890812"/>
            <a:ext cx="1160463" cy="5249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9020"/>
                  <a:invGamma/>
                </a:srgbClr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95" name="WordArt 21"/>
          <p:cNvSpPr>
            <a:spLocks noChangeArrowheads="1" noChangeShapeType="1" noTextEdit="1"/>
          </p:cNvSpPr>
          <p:nvPr/>
        </p:nvSpPr>
        <p:spPr bwMode="auto">
          <a:xfrm>
            <a:off x="4664258" y="2083931"/>
            <a:ext cx="1060450" cy="266707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>
              <a:buNone/>
            </a:pPr>
            <a:r>
              <a:rPr lang="en-US" altLang="ko-KR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  <a:endParaRPr lang="ko-KR" altLang="en-US" sz="1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77777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Oval 22"/>
          <p:cNvSpPr>
            <a:spLocks noChangeArrowheads="1"/>
          </p:cNvSpPr>
          <p:nvPr/>
        </p:nvSpPr>
        <p:spPr bwMode="auto">
          <a:xfrm>
            <a:off x="4623040" y="1880247"/>
            <a:ext cx="1162050" cy="265644"/>
          </a:xfrm>
          <a:prstGeom prst="ellipse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3333"/>
                  <a:invGamma/>
                </a:srgbClr>
              </a:gs>
            </a:gsLst>
            <a:lin ang="1890000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97" name="AutoShape 23"/>
          <p:cNvSpPr>
            <a:spLocks noChangeArrowheads="1"/>
          </p:cNvSpPr>
          <p:nvPr/>
        </p:nvSpPr>
        <p:spPr bwMode="auto">
          <a:xfrm rot="5400000">
            <a:off x="5248630" y="1652665"/>
            <a:ext cx="122196" cy="717550"/>
          </a:xfrm>
          <a:custGeom>
            <a:avLst/>
            <a:gdLst>
              <a:gd name="T0" fmla="*/ 321 w 21600"/>
              <a:gd name="T1" fmla="*/ 465 h 21600"/>
              <a:gd name="T2" fmla="*/ 161 w 21600"/>
              <a:gd name="T3" fmla="*/ 11727 h 21600"/>
              <a:gd name="T4" fmla="*/ 389 w 21600"/>
              <a:gd name="T5" fmla="*/ 3422 h 21600"/>
              <a:gd name="T6" fmla="*/ 1090 w 21600"/>
              <a:gd name="T7" fmla="*/ 7209 h 21600"/>
              <a:gd name="T8" fmla="*/ 896 w 21600"/>
              <a:gd name="T9" fmla="*/ 11062 h 21600"/>
              <a:gd name="T10" fmla="*/ 659 w 21600"/>
              <a:gd name="T11" fmla="*/ 780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93 w 21600"/>
              <a:gd name="T19" fmla="*/ 3162 h 21600"/>
              <a:gd name="T20" fmla="*/ 18407 w 21600"/>
              <a:gd name="T21" fmla="*/ 1843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98" name="AutoShape 24"/>
          <p:cNvSpPr>
            <a:spLocks noChangeArrowheads="1"/>
          </p:cNvSpPr>
          <p:nvPr/>
        </p:nvSpPr>
        <p:spPr bwMode="auto">
          <a:xfrm rot="-5400000">
            <a:off x="5003128" y="1614264"/>
            <a:ext cx="120071" cy="731838"/>
          </a:xfrm>
          <a:custGeom>
            <a:avLst/>
            <a:gdLst>
              <a:gd name="T0" fmla="*/ 307 w 21600"/>
              <a:gd name="T1" fmla="*/ 474 h 21600"/>
              <a:gd name="T2" fmla="*/ 158 w 21600"/>
              <a:gd name="T3" fmla="*/ 12197 h 21600"/>
              <a:gd name="T4" fmla="*/ 374 w 21600"/>
              <a:gd name="T5" fmla="*/ 3558 h 21600"/>
              <a:gd name="T6" fmla="*/ 1055 w 21600"/>
              <a:gd name="T7" fmla="*/ 7488 h 21600"/>
              <a:gd name="T8" fmla="*/ 864 w 21600"/>
              <a:gd name="T9" fmla="*/ 11520 h 21600"/>
              <a:gd name="T10" fmla="*/ 639 w 21600"/>
              <a:gd name="T11" fmla="*/ 813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250 w 21600"/>
              <a:gd name="T19" fmla="*/ 3142 h 21600"/>
              <a:gd name="T20" fmla="*/ 18350 w 21600"/>
              <a:gd name="T21" fmla="*/ 1845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rot="10800000"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3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4415217" y="2524097"/>
            <a:ext cx="4638929" cy="2510244"/>
          </a:xfrm>
          <a:prstGeom prst="roundRect">
            <a:avLst>
              <a:gd name="adj" fmla="val 312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6558" y="1089972"/>
            <a:ext cx="4190504" cy="2924376"/>
          </a:xfrm>
          <a:prstGeom prst="roundRect">
            <a:avLst>
              <a:gd name="adj" fmla="val 31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 23"/>
          <p:cNvSpPr/>
          <p:nvPr/>
        </p:nvSpPr>
        <p:spPr>
          <a:xfrm>
            <a:off x="1298689" y="2675170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8" y="1418293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84" y="3529255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204" y="1968329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4868" y="3603136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4713" y="3100484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172.16.2.10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64781" y="2772887"/>
            <a:ext cx="2285874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989491" y="2485896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28932" y="2941815"/>
            <a:ext cx="18261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9371" y="2183932"/>
            <a:ext cx="1806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3770839" y="2395849"/>
            <a:ext cx="1160463" cy="5249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9020"/>
                  <a:invGamma/>
                </a:srgbClr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WordArt 21"/>
          <p:cNvSpPr>
            <a:spLocks noChangeArrowheads="1" noChangeShapeType="1" noTextEdit="1"/>
          </p:cNvSpPr>
          <p:nvPr/>
        </p:nvSpPr>
        <p:spPr bwMode="auto">
          <a:xfrm>
            <a:off x="3812982" y="2570078"/>
            <a:ext cx="1060450" cy="266707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>
              <a:buNone/>
            </a:pPr>
            <a:r>
              <a:rPr lang="en-US" altLang="ko-KR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  <a:endParaRPr lang="ko-KR" altLang="en-US" sz="1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77777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3771764" y="2366394"/>
            <a:ext cx="1162050" cy="265644"/>
          </a:xfrm>
          <a:prstGeom prst="ellipse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3333"/>
                  <a:invGamma/>
                </a:srgbClr>
              </a:gs>
            </a:gsLst>
            <a:lin ang="1890000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 rot="5400000">
            <a:off x="4397354" y="2138812"/>
            <a:ext cx="122196" cy="717550"/>
          </a:xfrm>
          <a:custGeom>
            <a:avLst/>
            <a:gdLst>
              <a:gd name="T0" fmla="*/ 321 w 21600"/>
              <a:gd name="T1" fmla="*/ 465 h 21600"/>
              <a:gd name="T2" fmla="*/ 161 w 21600"/>
              <a:gd name="T3" fmla="*/ 11727 h 21600"/>
              <a:gd name="T4" fmla="*/ 389 w 21600"/>
              <a:gd name="T5" fmla="*/ 3422 h 21600"/>
              <a:gd name="T6" fmla="*/ 1090 w 21600"/>
              <a:gd name="T7" fmla="*/ 7209 h 21600"/>
              <a:gd name="T8" fmla="*/ 896 w 21600"/>
              <a:gd name="T9" fmla="*/ 11062 h 21600"/>
              <a:gd name="T10" fmla="*/ 659 w 21600"/>
              <a:gd name="T11" fmla="*/ 780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93 w 21600"/>
              <a:gd name="T19" fmla="*/ 3162 h 21600"/>
              <a:gd name="T20" fmla="*/ 18407 w 21600"/>
              <a:gd name="T21" fmla="*/ 1843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 rot="-5400000">
            <a:off x="4151852" y="2100411"/>
            <a:ext cx="120071" cy="731838"/>
          </a:xfrm>
          <a:custGeom>
            <a:avLst/>
            <a:gdLst>
              <a:gd name="T0" fmla="*/ 307 w 21600"/>
              <a:gd name="T1" fmla="*/ 474 h 21600"/>
              <a:gd name="T2" fmla="*/ 158 w 21600"/>
              <a:gd name="T3" fmla="*/ 12197 h 21600"/>
              <a:gd name="T4" fmla="*/ 374 w 21600"/>
              <a:gd name="T5" fmla="*/ 3558 h 21600"/>
              <a:gd name="T6" fmla="*/ 1055 w 21600"/>
              <a:gd name="T7" fmla="*/ 7488 h 21600"/>
              <a:gd name="T8" fmla="*/ 864 w 21600"/>
              <a:gd name="T9" fmla="*/ 11520 h 21600"/>
              <a:gd name="T10" fmla="*/ 639 w 21600"/>
              <a:gd name="T11" fmla="*/ 813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250 w 21600"/>
              <a:gd name="T19" fmla="*/ 3142 h 21600"/>
              <a:gd name="T20" fmla="*/ 18350 w 21600"/>
              <a:gd name="T21" fmla="*/ 1845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rot="10800000"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60861"/>
              </p:ext>
            </p:extLst>
          </p:nvPr>
        </p:nvGraphicFramePr>
        <p:xfrm>
          <a:off x="1298689" y="5451622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4444.5555.6666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277694" y="5192837"/>
            <a:ext cx="6702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 </a:t>
            </a:r>
          </a:p>
        </p:txBody>
      </p:sp>
      <p:sp>
        <p:nvSpPr>
          <p:cNvPr id="13" name="오른쪽 대괄호 12"/>
          <p:cNvSpPr/>
          <p:nvPr/>
        </p:nvSpPr>
        <p:spPr>
          <a:xfrm rot="5400000">
            <a:off x="3340370" y="4292290"/>
            <a:ext cx="170171" cy="3207185"/>
          </a:xfrm>
          <a:prstGeom prst="rightBracke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76327" y="3955302"/>
            <a:ext cx="162813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192.168.1.10</a:t>
            </a:r>
          </a:p>
          <a:p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255.255.255.0</a:t>
            </a:r>
          </a:p>
          <a:p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192.168.1.1</a:t>
            </a:r>
          </a:p>
          <a:p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MAC1111.2222.3333</a:t>
            </a:r>
            <a:endParaRPr lang="ko-KR" altLang="en-US" sz="13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0784" y="5170106"/>
            <a:ext cx="1311159" cy="64069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136671" y="3397884"/>
            <a:ext cx="4528110" cy="177222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664781" y="2806820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192.168.1.1     4444.5555.6666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55710" y="1704606"/>
            <a:ext cx="40644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Gateway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테이블에서 조회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13769" y="366154"/>
            <a:ext cx="5362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➌ ARP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이용하여 </a:t>
            </a:r>
            <a:r>
              <a:rPr lang="ko-KR" altLang="en-US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게이트웨이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</p:spTree>
    <p:extLst>
      <p:ext uri="{BB962C8B-B14F-4D97-AF65-F5344CB8AC3E}">
        <p14:creationId xmlns:p14="http://schemas.microsoft.com/office/powerpoint/2010/main" val="164656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4357552" y="2764364"/>
            <a:ext cx="4638929" cy="2510244"/>
          </a:xfrm>
          <a:prstGeom prst="roundRect">
            <a:avLst>
              <a:gd name="adj" fmla="val 312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893" y="1330239"/>
            <a:ext cx="4190504" cy="2924376"/>
          </a:xfrm>
          <a:prstGeom prst="roundRect">
            <a:avLst>
              <a:gd name="adj" fmla="val 31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 23"/>
          <p:cNvSpPr/>
          <p:nvPr/>
        </p:nvSpPr>
        <p:spPr>
          <a:xfrm>
            <a:off x="1241024" y="2915437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" y="1658560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19" y="3769522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39" y="2208596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7203" y="3843403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7048" y="3340751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172.16.2.10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07116" y="3013154"/>
            <a:ext cx="2285874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931826" y="2726163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1267" y="3182082"/>
            <a:ext cx="159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1706" y="2424199"/>
            <a:ext cx="1806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3713174" y="2636116"/>
            <a:ext cx="1160463" cy="5249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9020"/>
                  <a:invGamma/>
                </a:srgbClr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WordArt 21"/>
          <p:cNvSpPr>
            <a:spLocks noChangeArrowheads="1" noChangeShapeType="1" noTextEdit="1"/>
          </p:cNvSpPr>
          <p:nvPr/>
        </p:nvSpPr>
        <p:spPr bwMode="auto">
          <a:xfrm>
            <a:off x="3755317" y="2810345"/>
            <a:ext cx="1060450" cy="266707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>
              <a:buNone/>
            </a:pPr>
            <a:r>
              <a:rPr lang="en-US" altLang="ko-KR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  <a:endParaRPr lang="ko-KR" altLang="en-US" sz="1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77777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3714099" y="2606661"/>
            <a:ext cx="1162050" cy="265644"/>
          </a:xfrm>
          <a:prstGeom prst="ellipse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3333"/>
                  <a:invGamma/>
                </a:srgbClr>
              </a:gs>
            </a:gsLst>
            <a:lin ang="1890000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 rot="5400000">
            <a:off x="4339689" y="2379079"/>
            <a:ext cx="122196" cy="717550"/>
          </a:xfrm>
          <a:custGeom>
            <a:avLst/>
            <a:gdLst>
              <a:gd name="T0" fmla="*/ 321 w 21600"/>
              <a:gd name="T1" fmla="*/ 465 h 21600"/>
              <a:gd name="T2" fmla="*/ 161 w 21600"/>
              <a:gd name="T3" fmla="*/ 11727 h 21600"/>
              <a:gd name="T4" fmla="*/ 389 w 21600"/>
              <a:gd name="T5" fmla="*/ 3422 h 21600"/>
              <a:gd name="T6" fmla="*/ 1090 w 21600"/>
              <a:gd name="T7" fmla="*/ 7209 h 21600"/>
              <a:gd name="T8" fmla="*/ 896 w 21600"/>
              <a:gd name="T9" fmla="*/ 11062 h 21600"/>
              <a:gd name="T10" fmla="*/ 659 w 21600"/>
              <a:gd name="T11" fmla="*/ 780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93 w 21600"/>
              <a:gd name="T19" fmla="*/ 3162 h 21600"/>
              <a:gd name="T20" fmla="*/ 18407 w 21600"/>
              <a:gd name="T21" fmla="*/ 1843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 rot="-5400000">
            <a:off x="4094187" y="2340678"/>
            <a:ext cx="120071" cy="731838"/>
          </a:xfrm>
          <a:custGeom>
            <a:avLst/>
            <a:gdLst>
              <a:gd name="T0" fmla="*/ 307 w 21600"/>
              <a:gd name="T1" fmla="*/ 474 h 21600"/>
              <a:gd name="T2" fmla="*/ 158 w 21600"/>
              <a:gd name="T3" fmla="*/ 12197 h 21600"/>
              <a:gd name="T4" fmla="*/ 374 w 21600"/>
              <a:gd name="T5" fmla="*/ 3558 h 21600"/>
              <a:gd name="T6" fmla="*/ 1055 w 21600"/>
              <a:gd name="T7" fmla="*/ 7488 h 21600"/>
              <a:gd name="T8" fmla="*/ 864 w 21600"/>
              <a:gd name="T9" fmla="*/ 11520 h 21600"/>
              <a:gd name="T10" fmla="*/ 639 w 21600"/>
              <a:gd name="T11" fmla="*/ 813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250 w 21600"/>
              <a:gd name="T19" fmla="*/ 3142 h 21600"/>
              <a:gd name="T20" fmla="*/ 18350 w 21600"/>
              <a:gd name="T21" fmla="*/ 1845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rot="10800000"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252"/>
              </p:ext>
            </p:extLst>
          </p:nvPr>
        </p:nvGraphicFramePr>
        <p:xfrm>
          <a:off x="1623409" y="5809760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602414" y="5550975"/>
            <a:ext cx="6702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 </a:t>
            </a:r>
          </a:p>
        </p:txBody>
      </p:sp>
      <p:sp>
        <p:nvSpPr>
          <p:cNvPr id="13" name="오른쪽 대괄호 12"/>
          <p:cNvSpPr/>
          <p:nvPr/>
        </p:nvSpPr>
        <p:spPr>
          <a:xfrm rot="5400000">
            <a:off x="3665090" y="4650428"/>
            <a:ext cx="170171" cy="3207185"/>
          </a:xfrm>
          <a:prstGeom prst="rightBracke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18662" y="4195569"/>
            <a:ext cx="162813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192.168.1.10</a:t>
            </a:r>
          </a:p>
          <a:p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255.255.255.0</a:t>
            </a:r>
          </a:p>
          <a:p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  192.168.1.1</a:t>
            </a:r>
          </a:p>
          <a:p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MAC1111.2222.3333</a:t>
            </a:r>
            <a:endParaRPr lang="ko-KR" altLang="en-US" sz="13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55504" y="5528244"/>
            <a:ext cx="1311159" cy="64069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61782" y="1860871"/>
            <a:ext cx="470897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Gateway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조회하기 위해 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Request/Reply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 </a:t>
            </a:r>
            <a:endParaRPr lang="ko-KR" altLang="en-US" sz="1200" dirty="0"/>
          </a:p>
        </p:txBody>
      </p:sp>
      <p:sp>
        <p:nvSpPr>
          <p:cNvPr id="11" name="자유형 10"/>
          <p:cNvSpPr/>
          <p:nvPr/>
        </p:nvSpPr>
        <p:spPr>
          <a:xfrm>
            <a:off x="4456446" y="3214202"/>
            <a:ext cx="2435629" cy="1005840"/>
          </a:xfrm>
          <a:custGeom>
            <a:avLst/>
            <a:gdLst>
              <a:gd name="connsiteX0" fmla="*/ 2435629 w 2435629"/>
              <a:gd name="connsiteY0" fmla="*/ 1005840 h 1005840"/>
              <a:gd name="connsiteX1" fmla="*/ 8313 w 2435629"/>
              <a:gd name="connsiteY1" fmla="*/ 997527 h 1005840"/>
              <a:gd name="connsiteX2" fmla="*/ 0 w 2435629"/>
              <a:gd name="connsiteY2" fmla="*/ 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5629" h="1005840">
                <a:moveTo>
                  <a:pt x="2435629" y="1005840"/>
                </a:moveTo>
                <a:lnTo>
                  <a:pt x="8313" y="997527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39081" y="6395670"/>
            <a:ext cx="2057400" cy="365125"/>
          </a:xfrm>
        </p:spPr>
        <p:txBody>
          <a:bodyPr/>
          <a:lstStyle/>
          <a:p>
            <a:fld id="{7B2209E9-2AE8-42A0-AB53-D13299BB30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2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395302" y="2706454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1" y="1449577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716" y="3522761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1712" y="4127322"/>
            <a:ext cx="1331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72" y="1840079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01078" y="3632363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1326" y="3131768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61679" y="3019635"/>
            <a:ext cx="2236573" cy="457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942835" y="2706642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25545" y="2973099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192.168.1.1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4444.5555.6666</a:t>
            </a:r>
          </a:p>
          <a:p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87291" y="2206694"/>
            <a:ext cx="157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172.16.2.1</a:t>
            </a:r>
          </a:p>
          <a:p>
            <a:pPr algn="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7777.8888.9999</a:t>
            </a:r>
          </a:p>
          <a:p>
            <a:pPr algn="r"/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4183183" y="2417930"/>
            <a:ext cx="1160463" cy="5249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9020"/>
                  <a:invGamma/>
                </a:srgbClr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WordArt 21"/>
          <p:cNvSpPr>
            <a:spLocks noChangeArrowheads="1" noChangeShapeType="1" noTextEdit="1"/>
          </p:cNvSpPr>
          <p:nvPr/>
        </p:nvSpPr>
        <p:spPr bwMode="auto">
          <a:xfrm>
            <a:off x="4219695" y="2611049"/>
            <a:ext cx="1060450" cy="266707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>
              <a:buNone/>
            </a:pPr>
            <a:r>
              <a:rPr lang="en-US" altLang="ko-KR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  <a:endParaRPr lang="ko-KR" altLang="en-US" sz="1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77777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4178477" y="2407365"/>
            <a:ext cx="1162050" cy="265644"/>
          </a:xfrm>
          <a:prstGeom prst="ellipse">
            <a:avLst/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3333"/>
                  <a:invGamma/>
                </a:srgbClr>
              </a:gs>
            </a:gsLst>
            <a:lin ang="18900000" scaled="1"/>
          </a:gra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 rot="5400000">
            <a:off x="4804067" y="2179783"/>
            <a:ext cx="122196" cy="717550"/>
          </a:xfrm>
          <a:custGeom>
            <a:avLst/>
            <a:gdLst>
              <a:gd name="T0" fmla="*/ 321 w 21600"/>
              <a:gd name="T1" fmla="*/ 465 h 21600"/>
              <a:gd name="T2" fmla="*/ 161 w 21600"/>
              <a:gd name="T3" fmla="*/ 11727 h 21600"/>
              <a:gd name="T4" fmla="*/ 389 w 21600"/>
              <a:gd name="T5" fmla="*/ 3422 h 21600"/>
              <a:gd name="T6" fmla="*/ 1090 w 21600"/>
              <a:gd name="T7" fmla="*/ 7209 h 21600"/>
              <a:gd name="T8" fmla="*/ 896 w 21600"/>
              <a:gd name="T9" fmla="*/ 11062 h 21600"/>
              <a:gd name="T10" fmla="*/ 659 w 21600"/>
              <a:gd name="T11" fmla="*/ 780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93 w 21600"/>
              <a:gd name="T19" fmla="*/ 3162 h 21600"/>
              <a:gd name="T20" fmla="*/ 18407 w 21600"/>
              <a:gd name="T21" fmla="*/ 1843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 rot="-5400000">
            <a:off x="4558565" y="2141382"/>
            <a:ext cx="120071" cy="731838"/>
          </a:xfrm>
          <a:custGeom>
            <a:avLst/>
            <a:gdLst>
              <a:gd name="T0" fmla="*/ 307 w 21600"/>
              <a:gd name="T1" fmla="*/ 474 h 21600"/>
              <a:gd name="T2" fmla="*/ 158 w 21600"/>
              <a:gd name="T3" fmla="*/ 12197 h 21600"/>
              <a:gd name="T4" fmla="*/ 374 w 21600"/>
              <a:gd name="T5" fmla="*/ 3558 h 21600"/>
              <a:gd name="T6" fmla="*/ 1055 w 21600"/>
              <a:gd name="T7" fmla="*/ 7488 h 21600"/>
              <a:gd name="T8" fmla="*/ 864 w 21600"/>
              <a:gd name="T9" fmla="*/ 11520 h 21600"/>
              <a:gd name="T10" fmla="*/ 639 w 21600"/>
              <a:gd name="T11" fmla="*/ 813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250 w 21600"/>
              <a:gd name="T19" fmla="*/ 3142 h 21600"/>
              <a:gd name="T20" fmla="*/ 18350 w 21600"/>
              <a:gd name="T21" fmla="*/ 18458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0" y="10242"/>
                </a:moveTo>
                <a:cubicBezTo>
                  <a:pt x="17080" y="6828"/>
                  <a:pt x="14225" y="4206"/>
                  <a:pt x="10800" y="4206"/>
                </a:cubicBezTo>
                <a:cubicBezTo>
                  <a:pt x="7158" y="4206"/>
                  <a:pt x="4206" y="7158"/>
                  <a:pt x="4206" y="10800"/>
                </a:cubicBezTo>
                <a:cubicBezTo>
                  <a:pt x="4205" y="12133"/>
                  <a:pt x="4610" y="13436"/>
                  <a:pt x="5366" y="14535"/>
                </a:cubicBezTo>
                <a:lnTo>
                  <a:pt x="1900" y="16918"/>
                </a:lnTo>
                <a:cubicBezTo>
                  <a:pt x="662" y="15117"/>
                  <a:pt x="0" y="1298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410" y="-1"/>
                  <a:pt x="21086" y="4295"/>
                  <a:pt x="21561" y="9886"/>
                </a:cubicBezTo>
                <a:lnTo>
                  <a:pt x="24251" y="9657"/>
                </a:lnTo>
                <a:lnTo>
                  <a:pt x="19871" y="14849"/>
                </a:lnTo>
                <a:lnTo>
                  <a:pt x="14680" y="10470"/>
                </a:lnTo>
                <a:lnTo>
                  <a:pt x="17370" y="1024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outerShdw dist="25400" dir="5400000" algn="ctr" rotWithShape="0">
              <a:srgbClr val="1C1C1C">
                <a:alpha val="50000"/>
              </a:srgbClr>
            </a:outerShdw>
          </a:effectLst>
        </p:spPr>
        <p:txBody>
          <a:bodyPr rot="10800000" wrap="none" anchor="ctr"/>
          <a:lstStyle/>
          <a:p>
            <a:pPr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787209"/>
              </p:ext>
            </p:extLst>
          </p:nvPr>
        </p:nvGraphicFramePr>
        <p:xfrm>
          <a:off x="2108225" y="4942118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4444.5555.6666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172.16.2.10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108225" y="5207222"/>
            <a:ext cx="6702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 </a:t>
            </a:r>
          </a:p>
        </p:txBody>
      </p:sp>
      <p:sp>
        <p:nvSpPr>
          <p:cNvPr id="13" name="오른쪽 대괄호 12"/>
          <p:cNvSpPr/>
          <p:nvPr/>
        </p:nvSpPr>
        <p:spPr>
          <a:xfrm rot="5400000">
            <a:off x="4268799" y="4015665"/>
            <a:ext cx="170171" cy="3207185"/>
          </a:xfrm>
          <a:prstGeom prst="rightBracke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13171" y="518677"/>
            <a:ext cx="5719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➍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Media Translation</a:t>
            </a:r>
            <a:r>
              <a:rPr lang="ko-KR" altLang="en-US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방법을 이용하여 데이터 전송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708504" y="3111620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192.168.1.1     4444.5555.6666 </a:t>
            </a:r>
          </a:p>
        </p:txBody>
      </p:sp>
    </p:spTree>
    <p:extLst>
      <p:ext uri="{BB962C8B-B14F-4D97-AF65-F5344CB8AC3E}">
        <p14:creationId xmlns:p14="http://schemas.microsoft.com/office/powerpoint/2010/main" val="325907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1550" y="2286560"/>
            <a:ext cx="3939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ARP cache table </a:t>
            </a:r>
            <a:endParaRPr lang="ko-KR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3915"/>
            <a:ext cx="7559920" cy="675543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Times New Roman" pitchFamily="18" charset="0"/>
                <a:ea typeface="굴림" pitchFamily="50" charset="-127"/>
                <a:cs typeface="Times New Roman" pitchFamily="18" charset="0"/>
              </a:rPr>
              <a:t>   ARP</a:t>
            </a:r>
            <a:r>
              <a:rPr lang="en-US" altLang="ko-KR" sz="3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320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캐시 테이블</a:t>
            </a:r>
            <a:r>
              <a:rPr lang="en-US" altLang="ko-KR" sz="3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(Cache Table) </a:t>
            </a:r>
            <a:br>
              <a:rPr lang="en-US" altLang="ko-KR" sz="3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</a:br>
            <a:endParaRPr lang="ko-KR" altLang="en-US" sz="3200" dirty="0"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4320" y="1419959"/>
            <a:ext cx="8289680" cy="14507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주소와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주소의 대응 관계를 저장한 테이블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ARP 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캐쉬 테이블 확인 명령어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en-US" altLang="ko-KR" sz="1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arp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-a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16" y="2603934"/>
            <a:ext cx="6330690" cy="381703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666002" y="736999"/>
            <a:ext cx="0" cy="19436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1499655" y="2434416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9" y="1846604"/>
            <a:ext cx="1031228" cy="1252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750" y="3288501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954" y="2095862"/>
            <a:ext cx="54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5834" y="3362382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9996" y="2525448"/>
            <a:ext cx="152363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8606" y="2180209"/>
            <a:ext cx="1550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188207" y="6138231"/>
          <a:ext cx="708759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2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39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1111. 1111.1111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340762" y="5879446"/>
            <a:ext cx="693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47696" y="3763668"/>
            <a:ext cx="1521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192.168.1.10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255.255.255.0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1111.1111.1111</a:t>
            </a:r>
            <a:endParaRPr lang="ko-KR" altLang="en-US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8043" y="4728463"/>
            <a:ext cx="146166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838480"/>
              </p:ext>
            </p:extLst>
          </p:nvPr>
        </p:nvGraphicFramePr>
        <p:xfrm>
          <a:off x="2573481" y="5020802"/>
          <a:ext cx="5566209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8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6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FFFF.FFFF.FFFF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1111.1111.1111</a:t>
                      </a:r>
                      <a:endParaRPr lang="ko-KR" altLang="en-US" sz="12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0x0806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 /192.168.1.10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0000.0000.0000/192.168.1.20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오른쪽 화살표 37"/>
          <p:cNvSpPr/>
          <p:nvPr/>
        </p:nvSpPr>
        <p:spPr>
          <a:xfrm rot="10800000">
            <a:off x="2172563" y="5131940"/>
            <a:ext cx="365843" cy="24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059886" y="2206811"/>
            <a:ext cx="1207816" cy="476937"/>
            <a:chOff x="2610322" y="5109168"/>
            <a:chExt cx="1495425" cy="742950"/>
          </a:xfrm>
        </p:grpSpPr>
        <p:sp>
          <p:nvSpPr>
            <p:cNvPr id="40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05298" y="3166883"/>
            <a:ext cx="1785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   192.168.1.20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   255.255.255.0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    2222.2222.2222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BMAC  FFFF.FFFF.FFFF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25" y="267618"/>
            <a:ext cx="1094561" cy="8805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623213" y="226042"/>
            <a:ext cx="1785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   192.168.1.30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   255.255.255.0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    3333.3333.3333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BMAC  FFFF.FFFF.FFFF</a:t>
            </a:r>
          </a:p>
          <a:p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337415" y="1082238"/>
            <a:ext cx="152363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04940" y="780532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82945" y="4731880"/>
            <a:ext cx="4846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Protocol                ARP Header</a:t>
            </a:r>
            <a:endParaRPr lang="ko-KR" altLang="en-US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3664" y="4950066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송신지</a:t>
            </a:r>
            <a:endParaRPr lang="en-US" altLang="ko-KR" sz="1400" b="1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b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수신지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471767" y="367574"/>
            <a:ext cx="2144969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192.168.1.10 1111.1111.1111</a:t>
            </a:r>
            <a:endParaRPr lang="ko-KR" altLang="en-US" sz="1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45037" y="72153"/>
            <a:ext cx="1550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6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694103" y="3126078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7" y="2538266"/>
            <a:ext cx="1031228" cy="1252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98" y="3980163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02" y="2787524"/>
            <a:ext cx="54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70282" y="4054044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73794" y="3217110"/>
            <a:ext cx="226428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192.168.1.20   2222.2222.2222</a:t>
            </a:r>
            <a:endParaRPr lang="ko-KR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88888" y="2897227"/>
            <a:ext cx="1550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694102" y="5781775"/>
          <a:ext cx="7206862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5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614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222.2222.2222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1111. 1111.1111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948402" y="5530427"/>
            <a:ext cx="6593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9163" y="4383259"/>
            <a:ext cx="1483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192.168.1.10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255.255.255.0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MAC1111.1111.1111</a:t>
            </a:r>
            <a:endParaRPr lang="ko-KR" altLang="en-US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66749"/>
              </p:ext>
            </p:extLst>
          </p:nvPr>
        </p:nvGraphicFramePr>
        <p:xfrm>
          <a:off x="810846" y="750777"/>
          <a:ext cx="576294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0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2222.2222.2222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/192.168.1.20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 /192.168.1.10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0x0806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2222.2222.2222</a:t>
                      </a:r>
                      <a:endParaRPr lang="ko-KR" altLang="en-US" sz="12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4254334" y="2898473"/>
            <a:ext cx="1207816" cy="476937"/>
            <a:chOff x="2610322" y="5109168"/>
            <a:chExt cx="1495425" cy="742950"/>
          </a:xfrm>
        </p:grpSpPr>
        <p:sp>
          <p:nvSpPr>
            <p:cNvPr id="40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99746" y="3858545"/>
            <a:ext cx="1785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   192.168.1.20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   255.255.255.0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    2222.2222.2222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BMAC  FFFF.FFFF.FFFF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88324" y="1773900"/>
            <a:ext cx="2166551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192.168.1.10   1111.1111.1111</a:t>
            </a:r>
            <a:endParaRPr lang="ko-KR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9388" y="1472194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1025" y="452016"/>
            <a:ext cx="5578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ARP Header            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Protocol        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6586497" y="885695"/>
            <a:ext cx="365843" cy="24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5322" y="686791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송신지</a:t>
            </a:r>
            <a:endParaRPr lang="en-US" altLang="ko-KR" sz="1400" b="1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b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수신지</a:t>
            </a:r>
          </a:p>
        </p:txBody>
      </p:sp>
    </p:spTree>
    <p:extLst>
      <p:ext uri="{BB962C8B-B14F-4D97-AF65-F5344CB8AC3E}">
        <p14:creationId xmlns:p14="http://schemas.microsoft.com/office/powerpoint/2010/main" val="258367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8145" y="656561"/>
            <a:ext cx="7886700" cy="918573"/>
          </a:xfrm>
        </p:spPr>
        <p:txBody>
          <a:bodyPr>
            <a:normAutofit/>
          </a:bodyPr>
          <a:lstStyle/>
          <a:p>
            <a:r>
              <a:rPr lang="ko-KR" altLang="en-US" sz="3200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r>
              <a:rPr lang="ko-KR" altLang="en-US" sz="3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흐름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71580" y="1706950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내부망</a:t>
            </a:r>
            <a:r>
              <a:rPr lang="ko-KR" altLang="en-US" sz="24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트래픽</a:t>
            </a:r>
            <a:r>
              <a:rPr lang="ko-KR" altLang="en-US" sz="24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흐름</a:t>
            </a:r>
            <a:endParaRPr lang="en-US" altLang="ko-KR" sz="24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외부망</a:t>
            </a:r>
            <a:r>
              <a:rPr lang="ko-KR" altLang="en-US" sz="22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200" b="1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트래픽</a:t>
            </a:r>
            <a:r>
              <a:rPr lang="ko-KR" altLang="en-US" sz="22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흐름 </a:t>
            </a:r>
            <a:endParaRPr lang="en-US" altLang="ko-KR" sz="22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9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</a:t>
            </a:r>
            <a:r>
              <a:rPr lang="ko-KR" altLang="en-US" sz="54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54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6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449035" y="430441"/>
            <a:ext cx="8486417" cy="663574"/>
          </a:xfrm>
        </p:spPr>
        <p:txBody>
          <a:bodyPr anchor="t">
            <a:norm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SoHo(</a:t>
            </a:r>
            <a:r>
              <a:rPr lang="en-US" altLang="ko-KR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office/home office</a:t>
            </a:r>
            <a:r>
              <a:rPr lang="en-US" altLang="ko-KR" sz="3600" dirty="0">
                <a:solidFill>
                  <a:srgbClr val="3C4043"/>
                </a:solidFill>
              </a:rPr>
              <a:t>)</a:t>
            </a:r>
            <a:r>
              <a:rPr lang="ko-KR" altLang="en-US" sz="360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에서의 </a:t>
            </a:r>
            <a:r>
              <a:rPr lang="en-US" altLang="ko-KR" sz="3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 </a:t>
            </a:r>
            <a:endParaRPr lang="ko-KR" altLang="en-US" sz="36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7116" y="605432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유</a:t>
            </a:r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무선 공유기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1272" y="60508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모뎀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624" y="605080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❶ 컴퓨터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45" y="2431300"/>
            <a:ext cx="7600950" cy="3619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14551" y="1376404"/>
            <a:ext cx="2763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8" indent="-26193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공유기 기능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538160" indent="-204787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전달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538160" indent="-204787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DHCP </a:t>
            </a:r>
          </a:p>
          <a:p>
            <a:pPr marL="538160" indent="-204787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NAT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994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1" y="444153"/>
            <a:ext cx="7886700" cy="663574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ko-KR" sz="36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 </a:t>
            </a:r>
            <a:r>
              <a:rPr lang="ko-KR" altLang="en-US" sz="3600" b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기능 </a:t>
            </a:r>
            <a:r>
              <a:rPr lang="en-US" altLang="ko-KR" sz="36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3600" b="1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1" y="1428030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주소 변환 </a:t>
            </a: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46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Network Address Translation)</a:t>
            </a:r>
            <a:endParaRPr lang="en-US" altLang="ko-KR" sz="1846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 또는 수신지 </a:t>
            </a: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address</a:t>
            </a:r>
            <a:r>
              <a:rPr lang="ko-KR" altLang="en-US" sz="1846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다른 주소로 변환</a:t>
            </a:r>
            <a:endParaRPr lang="en-US" altLang="ko-KR" sz="1846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Source NAT(SNAT)</a:t>
            </a:r>
            <a:r>
              <a:rPr lang="ko-KR" altLang="en-US" sz="1846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Destination NAT(DNAT)</a:t>
            </a:r>
            <a:endParaRPr lang="ko-KR" altLang="en-US" sz="1846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57948" y="3686010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30089" y="328402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3" y="330035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153409" y="3686010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25550" y="328402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5364" y="330035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757948" y="5412048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172.16.1.10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153409" y="5381375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10.10.10.10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아래쪽 화살표 4"/>
          <p:cNvSpPr/>
          <p:nvPr/>
        </p:nvSpPr>
        <p:spPr>
          <a:xfrm>
            <a:off x="1419078" y="4441637"/>
            <a:ext cx="358873" cy="78377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94353" y="4386126"/>
            <a:ext cx="358873" cy="78377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33547" y="4593347"/>
            <a:ext cx="108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1664" y="4623340"/>
            <a:ext cx="111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22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68402" y="3501970"/>
            <a:ext cx="4303340" cy="2228324"/>
          </a:xfrm>
          <a:prstGeom prst="roundRect">
            <a:avLst>
              <a:gd name="adj" fmla="val 7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7" name="직선 연결선 186"/>
          <p:cNvCxnSpPr/>
          <p:nvPr/>
        </p:nvCxnSpPr>
        <p:spPr>
          <a:xfrm flipH="1" flipV="1">
            <a:off x="7739743" y="2540636"/>
            <a:ext cx="681718" cy="124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9" y="2228156"/>
            <a:ext cx="3630385" cy="1701743"/>
          </a:xfrm>
          <a:prstGeom prst="rect">
            <a:avLst/>
          </a:prstGeom>
        </p:spPr>
      </p:pic>
      <p:cxnSp>
        <p:nvCxnSpPr>
          <p:cNvPr id="9" name="직선 연결선 8"/>
          <p:cNvCxnSpPr>
            <a:endCxn id="75" idx="1"/>
          </p:cNvCxnSpPr>
          <p:nvPr/>
        </p:nvCxnSpPr>
        <p:spPr>
          <a:xfrm flipH="1">
            <a:off x="861895" y="3441487"/>
            <a:ext cx="414991" cy="118642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503124" y="3501970"/>
            <a:ext cx="283968" cy="113125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63069" y="3441486"/>
            <a:ext cx="1023734" cy="114190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구름 19"/>
          <p:cNvSpPr/>
          <p:nvPr/>
        </p:nvSpPr>
        <p:spPr>
          <a:xfrm>
            <a:off x="4376054" y="747273"/>
            <a:ext cx="4139297" cy="2171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ko-KR" altLang="en-US" sz="2400" b="1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229101" y="2363801"/>
            <a:ext cx="277585" cy="1306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7522" y="3284778"/>
            <a:ext cx="1175657" cy="129024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12433" y="4627913"/>
            <a:ext cx="688975" cy="745366"/>
            <a:chOff x="809159" y="4814047"/>
            <a:chExt cx="688975" cy="745367"/>
          </a:xfrm>
        </p:grpSpPr>
        <p:sp>
          <p:nvSpPr>
            <p:cNvPr id="26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3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7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7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4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488929" y="4618404"/>
            <a:ext cx="688975" cy="745366"/>
            <a:chOff x="809159" y="4814047"/>
            <a:chExt cx="688975" cy="745367"/>
          </a:xfrm>
        </p:grpSpPr>
        <p:sp>
          <p:nvSpPr>
            <p:cNvPr id="8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7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30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1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18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5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 flipH="1">
            <a:off x="2413298" y="4607498"/>
            <a:ext cx="811294" cy="745366"/>
            <a:chOff x="809159" y="4814047"/>
            <a:chExt cx="688975" cy="745367"/>
          </a:xfrm>
        </p:grpSpPr>
        <p:sp>
          <p:nvSpPr>
            <p:cNvPr id="13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 182"/>
            <p:cNvSpPr>
              <a:spLocks/>
            </p:cNvSpPr>
            <p:nvPr/>
          </p:nvSpPr>
          <p:spPr bwMode="auto">
            <a:xfrm flipH="1">
              <a:off x="990721" y="5257793"/>
              <a:ext cx="156879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 183"/>
            <p:cNvSpPr>
              <a:spLocks/>
            </p:cNvSpPr>
            <p:nvPr/>
          </p:nvSpPr>
          <p:spPr bwMode="auto">
            <a:xfrm flipH="1">
              <a:off x="1005073" y="5247727"/>
              <a:ext cx="156879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8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1380" name="TextBox 101379"/>
          <p:cNvSpPr txBox="1"/>
          <p:nvPr/>
        </p:nvSpPr>
        <p:spPr>
          <a:xfrm>
            <a:off x="7349021" y="4536838"/>
            <a:ext cx="1794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200.10.10.10</a:t>
            </a:r>
            <a:endParaRPr lang="ko-KR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68402" y="5272434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670486" y="5222956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192.168.1.20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075205" y="4947483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192.168.1.30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1267" y="2825985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endParaRPr lang="ko-KR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4452" y="403470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사설망</a:t>
            </a:r>
            <a:endParaRPr lang="ko-KR" altLang="en-US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62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97915" y="3522140"/>
            <a:ext cx="4400306" cy="2228324"/>
          </a:xfrm>
          <a:prstGeom prst="roundRect">
            <a:avLst>
              <a:gd name="adj" fmla="val 7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7" name="직선 연결선 186"/>
          <p:cNvCxnSpPr/>
          <p:nvPr/>
        </p:nvCxnSpPr>
        <p:spPr>
          <a:xfrm flipH="1" flipV="1">
            <a:off x="7766222" y="2560806"/>
            <a:ext cx="681718" cy="124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48" y="2248326"/>
            <a:ext cx="3630385" cy="1701743"/>
          </a:xfrm>
          <a:prstGeom prst="rect">
            <a:avLst/>
          </a:prstGeom>
        </p:spPr>
      </p:pic>
      <p:cxnSp>
        <p:nvCxnSpPr>
          <p:cNvPr id="9" name="직선 연결선 8"/>
          <p:cNvCxnSpPr>
            <a:endCxn id="75" idx="1"/>
          </p:cNvCxnSpPr>
          <p:nvPr/>
        </p:nvCxnSpPr>
        <p:spPr>
          <a:xfrm flipH="1">
            <a:off x="888374" y="3461657"/>
            <a:ext cx="414991" cy="118642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529603" y="3522140"/>
            <a:ext cx="283968" cy="113125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89549" y="3461656"/>
            <a:ext cx="1023734" cy="114190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구름 19"/>
          <p:cNvSpPr/>
          <p:nvPr/>
        </p:nvSpPr>
        <p:spPr>
          <a:xfrm>
            <a:off x="4402533" y="767443"/>
            <a:ext cx="4139297" cy="2171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ko-KR" altLang="en-US" sz="2400" b="1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255580" y="2383971"/>
            <a:ext cx="277585" cy="1306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4000" y="3304948"/>
            <a:ext cx="1175657" cy="129024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38911" y="4648083"/>
            <a:ext cx="688975" cy="745366"/>
            <a:chOff x="809159" y="4814047"/>
            <a:chExt cx="688975" cy="745367"/>
          </a:xfrm>
        </p:grpSpPr>
        <p:sp>
          <p:nvSpPr>
            <p:cNvPr id="26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3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7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7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4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515407" y="4638574"/>
            <a:ext cx="688975" cy="745366"/>
            <a:chOff x="809159" y="4814047"/>
            <a:chExt cx="688975" cy="745367"/>
          </a:xfrm>
        </p:grpSpPr>
        <p:sp>
          <p:nvSpPr>
            <p:cNvPr id="8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7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30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1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18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5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 flipH="1">
            <a:off x="2439777" y="4627668"/>
            <a:ext cx="811294" cy="745366"/>
            <a:chOff x="809159" y="4814047"/>
            <a:chExt cx="688975" cy="745367"/>
          </a:xfrm>
        </p:grpSpPr>
        <p:sp>
          <p:nvSpPr>
            <p:cNvPr id="13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 182"/>
            <p:cNvSpPr>
              <a:spLocks/>
            </p:cNvSpPr>
            <p:nvPr/>
          </p:nvSpPr>
          <p:spPr bwMode="auto">
            <a:xfrm flipH="1">
              <a:off x="990721" y="5257793"/>
              <a:ext cx="156879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 183"/>
            <p:cNvSpPr>
              <a:spLocks/>
            </p:cNvSpPr>
            <p:nvPr/>
          </p:nvSpPr>
          <p:spPr bwMode="auto">
            <a:xfrm flipH="1">
              <a:off x="1005073" y="5247727"/>
              <a:ext cx="156879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8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1380" name="TextBox 101379"/>
          <p:cNvSpPr txBox="1"/>
          <p:nvPr/>
        </p:nvSpPr>
        <p:spPr>
          <a:xfrm>
            <a:off x="7375500" y="4557008"/>
            <a:ext cx="1794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200.10.10.10</a:t>
            </a:r>
            <a:endParaRPr lang="ko-KR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0" y="5308632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321699" y="5308524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192.168.1.20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119491" y="5065431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192.168.1.30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1159" y="543914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사설망</a:t>
            </a:r>
            <a:endParaRPr lang="ko-KR" altLang="en-US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53399" y="1409004"/>
          <a:ext cx="2909970" cy="1648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변환 전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변환 후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30.1.120.8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</a:t>
                      </a:r>
                      <a:endParaRPr lang="ko-KR" altLang="en-US" sz="16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77132" y="1029045"/>
            <a:ext cx="1328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</a:t>
            </a:r>
            <a:r>
              <a:rPr lang="en-US" altLang="ko-KR" sz="16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테이블 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77938" y="3042435"/>
            <a:ext cx="78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</a:t>
            </a:r>
            <a:endParaRPr lang="ko-KR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2" name="표 191"/>
          <p:cNvGraphicFramePr>
            <a:graphicFrameLocks noGrp="1"/>
          </p:cNvGraphicFramePr>
          <p:nvPr/>
        </p:nvGraphicFramePr>
        <p:xfrm>
          <a:off x="3272386" y="4588317"/>
          <a:ext cx="2736678" cy="345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23698" y="4281525"/>
            <a:ext cx="2634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IP(A)        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 sz="16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93" name="표 192"/>
          <p:cNvGraphicFramePr>
            <a:graphicFrameLocks noGrp="1"/>
          </p:cNvGraphicFramePr>
          <p:nvPr/>
        </p:nvGraphicFramePr>
        <p:xfrm>
          <a:off x="4329678" y="2711107"/>
          <a:ext cx="2736678" cy="345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30.1.120.8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4" name="TextBox 193"/>
          <p:cNvSpPr txBox="1"/>
          <p:nvPr/>
        </p:nvSpPr>
        <p:spPr>
          <a:xfrm>
            <a:off x="4533165" y="3055790"/>
            <a:ext cx="236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IP(B)    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 sz="16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0725" y="5489436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8" indent="-285748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공인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주소로 변환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9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/>
          <p:cNvCxnSpPr/>
          <p:nvPr/>
        </p:nvCxnSpPr>
        <p:spPr>
          <a:xfrm>
            <a:off x="252178" y="2420068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구름 5"/>
          <p:cNvSpPr/>
          <p:nvPr/>
        </p:nvSpPr>
        <p:spPr>
          <a:xfrm>
            <a:off x="4258034" y="2129855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172"/>
          <p:cNvGrpSpPr>
            <a:grpSpLocks/>
          </p:cNvGrpSpPr>
          <p:nvPr/>
        </p:nvGrpSpPr>
        <p:grpSpPr bwMode="auto">
          <a:xfrm>
            <a:off x="199954" y="2142812"/>
            <a:ext cx="672801" cy="644597"/>
            <a:chOff x="1460" y="1680"/>
            <a:chExt cx="971" cy="1058"/>
          </a:xfrm>
        </p:grpSpPr>
        <p:grpSp>
          <p:nvGrpSpPr>
            <p:cNvPr id="36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85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79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55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40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53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1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2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3492" y="1971495"/>
            <a:ext cx="594785" cy="952938"/>
          </a:xfrm>
          <a:prstGeom prst="rect">
            <a:avLst/>
          </a:prstGeom>
          <a:noFill/>
        </p:spPr>
      </p:pic>
      <p:grpSp>
        <p:nvGrpSpPr>
          <p:cNvPr id="98" name="그룹 97"/>
          <p:cNvGrpSpPr/>
          <p:nvPr/>
        </p:nvGrpSpPr>
        <p:grpSpPr>
          <a:xfrm>
            <a:off x="1474288" y="2272053"/>
            <a:ext cx="594318" cy="301505"/>
            <a:chOff x="1993293" y="2564030"/>
            <a:chExt cx="807572" cy="288942"/>
          </a:xfrm>
        </p:grpSpPr>
        <p:sp>
          <p:nvSpPr>
            <p:cNvPr id="104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2778851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32227" y="2924433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22.22.22.22/24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Group 19"/>
          <p:cNvGrpSpPr>
            <a:grpSpLocks/>
          </p:cNvGrpSpPr>
          <p:nvPr/>
        </p:nvGrpSpPr>
        <p:grpSpPr bwMode="auto">
          <a:xfrm>
            <a:off x="2862355" y="2314452"/>
            <a:ext cx="720590" cy="276802"/>
            <a:chOff x="3682" y="2312"/>
            <a:chExt cx="786" cy="497"/>
          </a:xfrm>
        </p:grpSpPr>
        <p:sp>
          <p:nvSpPr>
            <p:cNvPr id="9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2" name="Group 19"/>
          <p:cNvGrpSpPr>
            <a:grpSpLocks/>
          </p:cNvGrpSpPr>
          <p:nvPr/>
        </p:nvGrpSpPr>
        <p:grpSpPr bwMode="auto">
          <a:xfrm>
            <a:off x="6199190" y="2287142"/>
            <a:ext cx="720590" cy="276802"/>
            <a:chOff x="3682" y="2312"/>
            <a:chExt cx="786" cy="497"/>
          </a:xfrm>
        </p:grpSpPr>
        <p:sp>
          <p:nvSpPr>
            <p:cNvPr id="103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087323" y="1824757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→ 11.11.11.11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5558" y="1538363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1" name="표 200"/>
          <p:cNvGraphicFramePr>
            <a:graphicFrameLocks noGrp="1"/>
          </p:cNvGraphicFramePr>
          <p:nvPr/>
        </p:nvGraphicFramePr>
        <p:xfrm>
          <a:off x="79329" y="3132685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2" name="TextBox 201"/>
          <p:cNvSpPr txBox="1"/>
          <p:nvPr/>
        </p:nvSpPr>
        <p:spPr>
          <a:xfrm>
            <a:off x="0" y="3370704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graphicFrame>
        <p:nvGraphicFramePr>
          <p:cNvPr id="203" name="표 202"/>
          <p:cNvGraphicFramePr>
            <a:graphicFrameLocks noGrp="1"/>
          </p:cNvGraphicFramePr>
          <p:nvPr/>
        </p:nvGraphicFramePr>
        <p:xfrm>
          <a:off x="2945603" y="1828207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TextBox 203"/>
          <p:cNvSpPr txBox="1"/>
          <p:nvPr/>
        </p:nvSpPr>
        <p:spPr>
          <a:xfrm>
            <a:off x="2896276" y="1563307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925" y="460755"/>
            <a:ext cx="1970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NAT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>
            <a:off x="186799" y="5088182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구름 95"/>
          <p:cNvSpPr/>
          <p:nvPr/>
        </p:nvSpPr>
        <p:spPr>
          <a:xfrm>
            <a:off x="3928907" y="4775548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Group 172"/>
          <p:cNvGrpSpPr>
            <a:grpSpLocks/>
          </p:cNvGrpSpPr>
          <p:nvPr/>
        </p:nvGrpSpPr>
        <p:grpSpPr bwMode="auto">
          <a:xfrm>
            <a:off x="134575" y="4810926"/>
            <a:ext cx="672801" cy="644597"/>
            <a:chOff x="1460" y="1680"/>
            <a:chExt cx="971" cy="1058"/>
          </a:xfrm>
        </p:grpSpPr>
        <p:grpSp>
          <p:nvGrpSpPr>
            <p:cNvPr id="111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162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2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156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132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117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130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8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69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3518" y="4631376"/>
            <a:ext cx="594785" cy="952938"/>
          </a:xfrm>
          <a:prstGeom prst="rect">
            <a:avLst/>
          </a:prstGeom>
          <a:noFill/>
        </p:spPr>
      </p:pic>
      <p:grpSp>
        <p:nvGrpSpPr>
          <p:cNvPr id="170" name="그룹 169"/>
          <p:cNvGrpSpPr/>
          <p:nvPr/>
        </p:nvGrpSpPr>
        <p:grpSpPr>
          <a:xfrm>
            <a:off x="1408909" y="4940167"/>
            <a:ext cx="594318" cy="301505"/>
            <a:chOff x="1993293" y="2564030"/>
            <a:chExt cx="807572" cy="288942"/>
          </a:xfrm>
        </p:grpSpPr>
        <p:sp>
          <p:nvSpPr>
            <p:cNvPr id="171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-65379" y="544696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000167" y="5582893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5" name="Group 19"/>
          <p:cNvGrpSpPr>
            <a:grpSpLocks/>
          </p:cNvGrpSpPr>
          <p:nvPr/>
        </p:nvGrpSpPr>
        <p:grpSpPr bwMode="auto">
          <a:xfrm>
            <a:off x="2673188" y="4982566"/>
            <a:ext cx="720590" cy="276802"/>
            <a:chOff x="3682" y="2312"/>
            <a:chExt cx="786" cy="497"/>
          </a:xfrm>
        </p:grpSpPr>
        <p:sp>
          <p:nvSpPr>
            <p:cNvPr id="176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1" name="Group 19"/>
          <p:cNvGrpSpPr>
            <a:grpSpLocks/>
          </p:cNvGrpSpPr>
          <p:nvPr/>
        </p:nvGrpSpPr>
        <p:grpSpPr bwMode="auto">
          <a:xfrm>
            <a:off x="5963526" y="4955255"/>
            <a:ext cx="720590" cy="276802"/>
            <a:chOff x="3682" y="2312"/>
            <a:chExt cx="786" cy="497"/>
          </a:xfrm>
        </p:grpSpPr>
        <p:sp>
          <p:nvSpPr>
            <p:cNvPr id="182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5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7200739" y="4939510"/>
            <a:ext cx="594318" cy="301505"/>
            <a:chOff x="1993293" y="2564030"/>
            <a:chExt cx="807572" cy="288942"/>
          </a:xfrm>
        </p:grpSpPr>
        <p:sp>
          <p:nvSpPr>
            <p:cNvPr id="188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240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203" name="직선 화살표 연결선 202"/>
          <p:cNvCxnSpPr/>
          <p:nvPr/>
        </p:nvCxnSpPr>
        <p:spPr>
          <a:xfrm>
            <a:off x="252178" y="1158073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구름 203"/>
          <p:cNvSpPr/>
          <p:nvPr/>
        </p:nvSpPr>
        <p:spPr>
          <a:xfrm>
            <a:off x="3994286" y="845439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5" name="Group 172"/>
          <p:cNvGrpSpPr>
            <a:grpSpLocks/>
          </p:cNvGrpSpPr>
          <p:nvPr/>
        </p:nvGrpSpPr>
        <p:grpSpPr bwMode="auto">
          <a:xfrm>
            <a:off x="199954" y="880817"/>
            <a:ext cx="672801" cy="644597"/>
            <a:chOff x="1460" y="1680"/>
            <a:chExt cx="971" cy="1058"/>
          </a:xfrm>
        </p:grpSpPr>
        <p:grpSp>
          <p:nvGrpSpPr>
            <p:cNvPr id="206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255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249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225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210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223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1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62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8897" y="701267"/>
            <a:ext cx="594785" cy="952938"/>
          </a:xfrm>
          <a:prstGeom prst="rect">
            <a:avLst/>
          </a:prstGeom>
          <a:noFill/>
        </p:spPr>
      </p:pic>
      <p:grpSp>
        <p:nvGrpSpPr>
          <p:cNvPr id="263" name="그룹 262"/>
          <p:cNvGrpSpPr/>
          <p:nvPr/>
        </p:nvGrpSpPr>
        <p:grpSpPr>
          <a:xfrm>
            <a:off x="1474288" y="1010058"/>
            <a:ext cx="594318" cy="301505"/>
            <a:chOff x="1993293" y="2564030"/>
            <a:chExt cx="807572" cy="288942"/>
          </a:xfrm>
        </p:grpSpPr>
        <p:sp>
          <p:nvSpPr>
            <p:cNvPr id="264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6" name="TextBox 265"/>
          <p:cNvSpPr txBox="1"/>
          <p:nvPr/>
        </p:nvSpPr>
        <p:spPr>
          <a:xfrm>
            <a:off x="0" y="151685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8065546" y="1706430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8" name="Group 19"/>
          <p:cNvGrpSpPr>
            <a:grpSpLocks/>
          </p:cNvGrpSpPr>
          <p:nvPr/>
        </p:nvGrpSpPr>
        <p:grpSpPr bwMode="auto">
          <a:xfrm>
            <a:off x="2738567" y="1052457"/>
            <a:ext cx="720590" cy="276802"/>
            <a:chOff x="3682" y="2312"/>
            <a:chExt cx="786" cy="497"/>
          </a:xfrm>
        </p:grpSpPr>
        <p:sp>
          <p:nvSpPr>
            <p:cNvPr id="269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0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1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2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3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4" name="Group 19"/>
          <p:cNvGrpSpPr>
            <a:grpSpLocks/>
          </p:cNvGrpSpPr>
          <p:nvPr/>
        </p:nvGrpSpPr>
        <p:grpSpPr bwMode="auto">
          <a:xfrm>
            <a:off x="6028905" y="1025146"/>
            <a:ext cx="720590" cy="276802"/>
            <a:chOff x="3682" y="2312"/>
            <a:chExt cx="786" cy="497"/>
          </a:xfrm>
        </p:grpSpPr>
        <p:sp>
          <p:nvSpPr>
            <p:cNvPr id="27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6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80" name="그룹 279"/>
          <p:cNvGrpSpPr/>
          <p:nvPr/>
        </p:nvGrpSpPr>
        <p:grpSpPr>
          <a:xfrm>
            <a:off x="7266118" y="1009401"/>
            <a:ext cx="594318" cy="301505"/>
            <a:chOff x="1993293" y="2564030"/>
            <a:chExt cx="807572" cy="288942"/>
          </a:xfrm>
        </p:grpSpPr>
        <p:sp>
          <p:nvSpPr>
            <p:cNvPr id="281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3" name="TextBox 282"/>
          <p:cNvSpPr txBox="1"/>
          <p:nvPr/>
        </p:nvSpPr>
        <p:spPr>
          <a:xfrm>
            <a:off x="6599922" y="630091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22.22.22.22 → 192.168.2.20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7028157" y="343697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252178" y="4940830"/>
            <a:ext cx="8424612" cy="147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구름 85"/>
          <p:cNvSpPr/>
          <p:nvPr/>
        </p:nvSpPr>
        <p:spPr>
          <a:xfrm>
            <a:off x="4051369" y="4642384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Group 172"/>
          <p:cNvGrpSpPr>
            <a:grpSpLocks/>
          </p:cNvGrpSpPr>
          <p:nvPr/>
        </p:nvGrpSpPr>
        <p:grpSpPr bwMode="auto">
          <a:xfrm>
            <a:off x="199954" y="4663574"/>
            <a:ext cx="672801" cy="644597"/>
            <a:chOff x="1460" y="1680"/>
            <a:chExt cx="971" cy="1058"/>
          </a:xfrm>
        </p:grpSpPr>
        <p:grpSp>
          <p:nvGrpSpPr>
            <p:cNvPr id="88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137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131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107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1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92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105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3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44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2965" y="4512449"/>
            <a:ext cx="478201" cy="766152"/>
          </a:xfrm>
          <a:prstGeom prst="rect">
            <a:avLst/>
          </a:prstGeom>
          <a:noFill/>
        </p:spPr>
      </p:pic>
      <p:grpSp>
        <p:nvGrpSpPr>
          <p:cNvPr id="145" name="그룹 144"/>
          <p:cNvGrpSpPr/>
          <p:nvPr/>
        </p:nvGrpSpPr>
        <p:grpSpPr>
          <a:xfrm>
            <a:off x="1349438" y="4785151"/>
            <a:ext cx="594318" cy="301505"/>
            <a:chOff x="1993293" y="2564030"/>
            <a:chExt cx="807572" cy="288942"/>
          </a:xfrm>
        </p:grpSpPr>
        <p:sp>
          <p:nvSpPr>
            <p:cNvPr id="146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0" y="5299613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166074" y="5207611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Group 19"/>
          <p:cNvGrpSpPr>
            <a:grpSpLocks/>
          </p:cNvGrpSpPr>
          <p:nvPr/>
        </p:nvGrpSpPr>
        <p:grpSpPr bwMode="auto">
          <a:xfrm>
            <a:off x="2569674" y="4815830"/>
            <a:ext cx="720590" cy="276802"/>
            <a:chOff x="3682" y="2312"/>
            <a:chExt cx="786" cy="497"/>
          </a:xfrm>
        </p:grpSpPr>
        <p:sp>
          <p:nvSpPr>
            <p:cNvPr id="15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6" name="Group 19"/>
          <p:cNvGrpSpPr>
            <a:grpSpLocks/>
          </p:cNvGrpSpPr>
          <p:nvPr/>
        </p:nvGrpSpPr>
        <p:grpSpPr bwMode="auto">
          <a:xfrm>
            <a:off x="5989327" y="4807466"/>
            <a:ext cx="720590" cy="276802"/>
            <a:chOff x="3682" y="2312"/>
            <a:chExt cx="786" cy="497"/>
          </a:xfrm>
        </p:grpSpPr>
        <p:sp>
          <p:nvSpPr>
            <p:cNvPr id="15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7266118" y="4792158"/>
            <a:ext cx="594318" cy="301505"/>
            <a:chOff x="1993293" y="2564030"/>
            <a:chExt cx="807572" cy="288942"/>
          </a:xfrm>
        </p:grpSpPr>
        <p:sp>
          <p:nvSpPr>
            <p:cNvPr id="163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5" name="TextBox 164"/>
          <p:cNvSpPr txBox="1"/>
          <p:nvPr/>
        </p:nvSpPr>
        <p:spPr>
          <a:xfrm>
            <a:off x="6717254" y="4473572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22.22.22.22 → 192.168.2.20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145489" y="4187178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153780" y="4374751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→ 11.11.11.11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582015" y="4088357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445091"/>
              </p:ext>
            </p:extLst>
          </p:nvPr>
        </p:nvGraphicFramePr>
        <p:xfrm>
          <a:off x="1746330" y="5466243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0" name="TextBox 169"/>
          <p:cNvSpPr txBox="1"/>
          <p:nvPr/>
        </p:nvSpPr>
        <p:spPr>
          <a:xfrm>
            <a:off x="1702038" y="5730546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95683"/>
              </p:ext>
            </p:extLst>
          </p:nvPr>
        </p:nvGraphicFramePr>
        <p:xfrm>
          <a:off x="6396437" y="5486472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192.168.2.20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2" name="TextBox 171"/>
          <p:cNvSpPr txBox="1"/>
          <p:nvPr/>
        </p:nvSpPr>
        <p:spPr>
          <a:xfrm>
            <a:off x="6353046" y="5730546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2178" y="2920133"/>
            <a:ext cx="2626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NAT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89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433346" y="358665"/>
            <a:ext cx="96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934"/>
            <a:ext cx="9144000" cy="28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8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000"/>
            <a:ext cx="9200405" cy="29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6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110" name="직선 화살표 연결선 109"/>
          <p:cNvCxnSpPr/>
          <p:nvPr/>
        </p:nvCxnSpPr>
        <p:spPr>
          <a:xfrm>
            <a:off x="228475" y="3757348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구름 110"/>
          <p:cNvSpPr/>
          <p:nvPr/>
        </p:nvSpPr>
        <p:spPr>
          <a:xfrm>
            <a:off x="4027666" y="3458902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Group 172"/>
          <p:cNvGrpSpPr>
            <a:grpSpLocks/>
          </p:cNvGrpSpPr>
          <p:nvPr/>
        </p:nvGrpSpPr>
        <p:grpSpPr bwMode="auto">
          <a:xfrm>
            <a:off x="176251" y="3480092"/>
            <a:ext cx="672801" cy="644597"/>
            <a:chOff x="1460" y="1680"/>
            <a:chExt cx="971" cy="1058"/>
          </a:xfrm>
        </p:grpSpPr>
        <p:grpSp>
          <p:nvGrpSpPr>
            <p:cNvPr id="118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171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165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141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5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126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139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7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78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7060" y="3318434"/>
            <a:ext cx="465665" cy="746068"/>
          </a:xfrm>
          <a:prstGeom prst="rect">
            <a:avLst/>
          </a:prstGeom>
          <a:noFill/>
        </p:spPr>
      </p:pic>
      <p:grpSp>
        <p:nvGrpSpPr>
          <p:cNvPr id="179" name="그룹 178"/>
          <p:cNvGrpSpPr/>
          <p:nvPr/>
        </p:nvGrpSpPr>
        <p:grpSpPr>
          <a:xfrm>
            <a:off x="1325735" y="3601669"/>
            <a:ext cx="594318" cy="301505"/>
            <a:chOff x="1993293" y="2564030"/>
            <a:chExt cx="807572" cy="288942"/>
          </a:xfrm>
        </p:grpSpPr>
        <p:sp>
          <p:nvSpPr>
            <p:cNvPr id="180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-23703" y="4116131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109438" y="4066171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192.168.2.20:443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9"/>
          <p:cNvGrpSpPr>
            <a:grpSpLocks/>
          </p:cNvGrpSpPr>
          <p:nvPr/>
        </p:nvGrpSpPr>
        <p:grpSpPr bwMode="auto">
          <a:xfrm>
            <a:off x="2545971" y="3632348"/>
            <a:ext cx="720590" cy="276802"/>
            <a:chOff x="3682" y="2312"/>
            <a:chExt cx="786" cy="497"/>
          </a:xfrm>
        </p:grpSpPr>
        <p:sp>
          <p:nvSpPr>
            <p:cNvPr id="18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90" name="Group 19"/>
          <p:cNvGrpSpPr>
            <a:grpSpLocks/>
          </p:cNvGrpSpPr>
          <p:nvPr/>
        </p:nvGrpSpPr>
        <p:grpSpPr bwMode="auto">
          <a:xfrm>
            <a:off x="5965624" y="3623984"/>
            <a:ext cx="720590" cy="276802"/>
            <a:chOff x="3682" y="2312"/>
            <a:chExt cx="786" cy="497"/>
          </a:xfrm>
        </p:grpSpPr>
        <p:sp>
          <p:nvSpPr>
            <p:cNvPr id="19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7242415" y="3608676"/>
            <a:ext cx="594318" cy="301505"/>
            <a:chOff x="1993293" y="2564030"/>
            <a:chExt cx="807572" cy="288942"/>
          </a:xfrm>
        </p:grpSpPr>
        <p:sp>
          <p:nvSpPr>
            <p:cNvPr id="199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6693551" y="3290090"/>
            <a:ext cx="1510350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  → 192.168.2.20 : 443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654495" y="3013409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Table(Port Mapping)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130077" y="3191269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→ 11.11.11.11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558312" y="2904875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9" name="표 208"/>
          <p:cNvGraphicFramePr>
            <a:graphicFrameLocks noGrp="1"/>
          </p:cNvGraphicFramePr>
          <p:nvPr/>
        </p:nvGraphicFramePr>
        <p:xfrm>
          <a:off x="1707513" y="4287387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0" name="TextBox 209"/>
          <p:cNvSpPr txBox="1"/>
          <p:nvPr/>
        </p:nvSpPr>
        <p:spPr>
          <a:xfrm>
            <a:off x="1623372" y="4590934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    </a:t>
            </a:r>
            <a:r>
              <a:rPr lang="ko-KR" altLang="en-US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0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graphicFrame>
        <p:nvGraphicFramePr>
          <p:cNvPr id="211" name="표 210"/>
          <p:cNvGraphicFramePr>
            <a:graphicFrameLocks noGrp="1"/>
          </p:cNvGraphicFramePr>
          <p:nvPr/>
        </p:nvGraphicFramePr>
        <p:xfrm>
          <a:off x="6368745" y="4332291"/>
          <a:ext cx="2748169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7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443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192.168.2.20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2" name="TextBox 211"/>
          <p:cNvSpPr txBox="1"/>
          <p:nvPr/>
        </p:nvSpPr>
        <p:spPr>
          <a:xfrm>
            <a:off x="6344332" y="4603826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</a:t>
            </a:r>
            <a:r>
              <a:rPr lang="ko-KR" altLang="en-US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 </a:t>
            </a:r>
            <a:r>
              <a:rPr lang="ko-KR" altLang="en-US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       </a:t>
            </a:r>
            <a:r>
              <a:rPr lang="ko-KR" altLang="en-US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0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5093" y="247787"/>
            <a:ext cx="5647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Port Mapping (</a:t>
            </a:r>
            <a:r>
              <a:rPr lang="en-US" altLang="ko-KR" sz="2800" dirty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Forwarding)</a:t>
            </a:r>
          </a:p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60" y="1423770"/>
            <a:ext cx="6268482" cy="1404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753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1945" y="318759"/>
            <a:ext cx="7886700" cy="701675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r>
              <a:rPr lang="ko-KR" altLang="en-US" sz="2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흐름</a:t>
            </a:r>
            <a:r>
              <a:rPr lang="en-US" altLang="ko-KR" sz="2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4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2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endParaRPr lang="ko-KR" altLang="en-US" sz="24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709613" y="1020434"/>
            <a:ext cx="8434387" cy="554355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이용하여 </a:t>
            </a:r>
            <a:r>
              <a:rPr lang="ko-KR" altLang="en-US" sz="1800" u="sng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800" u="sng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800" u="sng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</a:t>
            </a:r>
            <a:r>
              <a:rPr lang="en-US" altLang="ko-KR" sz="1800" u="sng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u="sng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</a:t>
            </a:r>
            <a:endParaRPr lang="en-US" altLang="ko-KR" sz="1800" u="sng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- 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조회       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ipconfig /</a:t>
            </a:r>
            <a:r>
              <a:rPr lang="en-US" altLang="ko-KR" sz="18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displaydns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- 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Hosts.txt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조회 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(\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windows\system32\drivers\</a:t>
            </a:r>
            <a:r>
              <a:rPr lang="en-US" altLang="ko-KR" sz="18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\hosts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- 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 이용 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송신자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서브넷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마스크를 이용하여 수신지가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800" u="sng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존재하는지 확인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800" u="sng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800" u="sng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800" u="sng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</a:t>
            </a:r>
            <a:endParaRPr lang="en-US" altLang="ko-KR" sz="1800" u="sng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- 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캐쉬 조회 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- 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Request/Reply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 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단계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수신지로 트래픽 전송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615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38065" y="6412417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457" y="2783073"/>
            <a:ext cx="1015851" cy="12004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4466" y="4884588"/>
            <a:ext cx="922654" cy="1090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3708" y="1798854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192.168.1.10:80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708" y="399741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FTP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192.168.1.20:21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0320" y="6029153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RDP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192.168.1.30:3389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757158" y="1124332"/>
            <a:ext cx="2945218" cy="19910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007614" y="3264809"/>
            <a:ext cx="6573400" cy="1923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725260" y="3342147"/>
            <a:ext cx="2977116" cy="23569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812" y="2414820"/>
            <a:ext cx="1556340" cy="120230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120663"/>
              </p:ext>
            </p:extLst>
          </p:nvPr>
        </p:nvGraphicFramePr>
        <p:xfrm>
          <a:off x="2056645" y="4235702"/>
          <a:ext cx="3615154" cy="1521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외부주소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내부주소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200.1.1.10:80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192.168.1.10:80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200.1.1.10:21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192.168.1.20:21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200.1.1.10:3389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192.168.1.30:3389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458" y="587389"/>
            <a:ext cx="1041990" cy="1231292"/>
          </a:xfrm>
          <a:prstGeom prst="rect">
            <a:avLst/>
          </a:prstGeom>
        </p:spPr>
      </p:pic>
      <p:grpSp>
        <p:nvGrpSpPr>
          <p:cNvPr id="23" name="Group 172"/>
          <p:cNvGrpSpPr>
            <a:grpSpLocks/>
          </p:cNvGrpSpPr>
          <p:nvPr/>
        </p:nvGrpSpPr>
        <p:grpSpPr bwMode="auto">
          <a:xfrm>
            <a:off x="320136" y="2837238"/>
            <a:ext cx="918903" cy="911858"/>
            <a:chOff x="1460" y="1680"/>
            <a:chExt cx="971" cy="1058"/>
          </a:xfrm>
        </p:grpSpPr>
        <p:grpSp>
          <p:nvGrpSpPr>
            <p:cNvPr id="24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73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67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43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28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41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2" name="TextBox 81"/>
          <p:cNvSpPr txBox="1"/>
          <p:nvPr/>
        </p:nvSpPr>
        <p:spPr>
          <a:xfrm>
            <a:off x="134136" y="226554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http://200:1.1.10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72099" y="3843935"/>
            <a:ext cx="24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&lt;&lt;Port Fording Table&gt;&gt;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58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38065" y="6412417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457" y="2783073"/>
            <a:ext cx="1015851" cy="12004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4466" y="4884588"/>
            <a:ext cx="922654" cy="1090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3708" y="179885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192.168.1.10:4000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708" y="399741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192.168.1.20:4001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0320" y="602915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192.168.1.30:4002</a:t>
            </a:r>
            <a:endParaRPr lang="ko-KR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757158" y="1124332"/>
            <a:ext cx="2945218" cy="19910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007614" y="3264809"/>
            <a:ext cx="6573400" cy="1923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725260" y="3342147"/>
            <a:ext cx="2977116" cy="23569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812" y="2414820"/>
            <a:ext cx="1556340" cy="120230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854"/>
              </p:ext>
            </p:extLst>
          </p:nvPr>
        </p:nvGraphicFramePr>
        <p:xfrm>
          <a:off x="2056645" y="4235702"/>
          <a:ext cx="3615154" cy="1521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외부주소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내부주소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200.1.1.10:4000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192.168.1.10:4000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200.1.1.10:4001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192.168.1.20:4001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200.1.1.10:4002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192.168.1.30:4002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8458" y="587389"/>
            <a:ext cx="1041990" cy="1231292"/>
          </a:xfrm>
          <a:prstGeom prst="rect">
            <a:avLst/>
          </a:prstGeom>
        </p:spPr>
      </p:pic>
      <p:grpSp>
        <p:nvGrpSpPr>
          <p:cNvPr id="23" name="Group 172"/>
          <p:cNvGrpSpPr>
            <a:grpSpLocks/>
          </p:cNvGrpSpPr>
          <p:nvPr/>
        </p:nvGrpSpPr>
        <p:grpSpPr bwMode="auto">
          <a:xfrm>
            <a:off x="320136" y="2837238"/>
            <a:ext cx="918903" cy="911858"/>
            <a:chOff x="1460" y="1680"/>
            <a:chExt cx="971" cy="1058"/>
          </a:xfrm>
        </p:grpSpPr>
        <p:grpSp>
          <p:nvGrpSpPr>
            <p:cNvPr id="24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73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67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43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28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41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2" name="TextBox 81"/>
          <p:cNvSpPr txBox="1"/>
          <p:nvPr/>
        </p:nvSpPr>
        <p:spPr>
          <a:xfrm>
            <a:off x="242155" y="231836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200:1.1.10:4000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72099" y="3843935"/>
            <a:ext cx="24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&lt;&lt;Port Fording Table&gt;&gt;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276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네트워크 장비</a:t>
            </a:r>
            <a:r>
              <a:rPr lang="ko-KR" altLang="en-US" sz="4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7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그룹 2"/>
          <p:cNvGrpSpPr>
            <a:grpSpLocks/>
          </p:cNvGrpSpPr>
          <p:nvPr/>
        </p:nvGrpSpPr>
        <p:grpSpPr bwMode="auto">
          <a:xfrm>
            <a:off x="1359877" y="2996716"/>
            <a:ext cx="940777" cy="936393"/>
            <a:chOff x="809159" y="4814047"/>
            <a:chExt cx="688975" cy="698255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1336086" y="5283915"/>
              <a:ext cx="61170" cy="37152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1385452" y="5317789"/>
              <a:ext cx="112682" cy="57914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1381159" y="5337458"/>
              <a:ext cx="110536" cy="41523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1407988" y="5314512"/>
              <a:ext cx="25756" cy="2731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1396183" y="5313418"/>
              <a:ext cx="35414" cy="5464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1412280" y="5311233"/>
              <a:ext cx="15024" cy="6556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1388671" y="5315604"/>
              <a:ext cx="30049" cy="2294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995891" y="5304669"/>
              <a:ext cx="135287" cy="207633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1009842" y="5294835"/>
              <a:ext cx="135287" cy="207632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1027013" y="5336366"/>
              <a:ext cx="283317" cy="59007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1098915" y="5351664"/>
              <a:ext cx="291902" cy="79768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1044184" y="5396465"/>
              <a:ext cx="74048" cy="34967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990525" y="5405207"/>
              <a:ext cx="89073" cy="50265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809159" y="5122193"/>
              <a:ext cx="119122" cy="249140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811305" y="5080670"/>
              <a:ext cx="509756" cy="20324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922915" y="5218352"/>
              <a:ext cx="392780" cy="150795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937939" y="5307955"/>
              <a:ext cx="119122" cy="4261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1036671" y="5314512"/>
              <a:ext cx="12878" cy="1420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1219110" y="5250041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1209452" y="5251134"/>
              <a:ext cx="1073" cy="5682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1229842" y="5248948"/>
              <a:ext cx="3220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1238427" y="5247855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1245939" y="5246763"/>
              <a:ext cx="536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1255598" y="5244578"/>
              <a:ext cx="536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1264183" y="5244578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1272768" y="5240207"/>
              <a:ext cx="1074" cy="5572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1280281" y="5240207"/>
              <a:ext cx="1073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1288866" y="5239114"/>
              <a:ext cx="214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1298524" y="5238021"/>
              <a:ext cx="1074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1092476" y="5272988"/>
              <a:ext cx="65464" cy="43709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1101061" y="5297028"/>
              <a:ext cx="0" cy="1420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1152573" y="5287193"/>
              <a:ext cx="0" cy="13113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1146134" y="5293750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1109647" y="5302491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1117159" y="5303584"/>
              <a:ext cx="20390" cy="4371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958330" y="5282822"/>
              <a:ext cx="81561" cy="2513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951891" y="5287193"/>
              <a:ext cx="92293" cy="15298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9439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2"/>
                <a:ext cx="69" cy="205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931500" y="5135306"/>
              <a:ext cx="245756" cy="655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931500" y="5130935"/>
              <a:ext cx="245756" cy="64470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916476" y="4815139"/>
              <a:ext cx="358439" cy="360597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964769" y="5106895"/>
              <a:ext cx="294049" cy="68841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905744" y="4856663"/>
              <a:ext cx="12878" cy="319073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1233061" y="5112358"/>
              <a:ext cx="10732" cy="19669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1213744" y="5116729"/>
              <a:ext cx="8585" cy="1639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1146134" y="5132027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1124671" y="5135306"/>
              <a:ext cx="10732" cy="1202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1101061" y="5138584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950817" y="4841365"/>
              <a:ext cx="297268" cy="283014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905744" y="4814047"/>
              <a:ext cx="368098" cy="44801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9395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73" y="2423747"/>
            <a:ext cx="1271954" cy="163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2324100" y="3204797"/>
            <a:ext cx="4129454" cy="1318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653812" y="2045678"/>
            <a:ext cx="2408032" cy="3481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Circuit(</a:t>
            </a:r>
            <a:r>
              <a:rPr lang="ko-KR" altLang="en-US" sz="1662" dirty="0">
                <a:latin typeface="+mn-ea"/>
                <a:cs typeface="Times New Roman" panose="02020603050405020304" pitchFamily="18" charset="0"/>
              </a:rPr>
              <a:t>가상회선</a:t>
            </a:r>
            <a:r>
              <a:rPr lang="en-US" altLang="ko-KR" sz="1662" dirty="0"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662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321169" y="3579935"/>
            <a:ext cx="413824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9" name="TextBox 58"/>
          <p:cNvSpPr txBox="1">
            <a:spLocks noChangeArrowheads="1"/>
          </p:cNvSpPr>
          <p:nvPr/>
        </p:nvSpPr>
        <p:spPr bwMode="auto">
          <a:xfrm>
            <a:off x="1513743" y="3982916"/>
            <a:ext cx="764953" cy="37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846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184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400" name="TextBox 75"/>
          <p:cNvSpPr txBox="1">
            <a:spLocks noChangeArrowheads="1"/>
          </p:cNvSpPr>
          <p:nvPr/>
        </p:nvSpPr>
        <p:spPr bwMode="auto">
          <a:xfrm>
            <a:off x="6786197" y="3999036"/>
            <a:ext cx="803425" cy="37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846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84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401" name="TextBox 63"/>
          <p:cNvSpPr txBox="1">
            <a:spLocks noChangeArrowheads="1"/>
          </p:cNvSpPr>
          <p:nvPr/>
        </p:nvSpPr>
        <p:spPr bwMode="auto">
          <a:xfrm>
            <a:off x="2412023" y="4425462"/>
            <a:ext cx="3918060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ko-KR" altLang="en-US" sz="2215">
                <a:latin typeface="함초롬바탕" pitchFamily="18" charset="-127"/>
                <a:ea typeface="함초롬바탕" pitchFamily="18" charset="-127"/>
              </a:rPr>
              <a:t>지정된 포트 활성화 여부 확인 </a:t>
            </a:r>
          </a:p>
        </p:txBody>
      </p:sp>
    </p:spTree>
    <p:extLst>
      <p:ext uri="{BB962C8B-B14F-4D97-AF65-F5344CB8AC3E}">
        <p14:creationId xmlns:p14="http://schemas.microsoft.com/office/powerpoint/2010/main" val="3297014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그룹 2"/>
          <p:cNvGrpSpPr>
            <a:grpSpLocks/>
          </p:cNvGrpSpPr>
          <p:nvPr/>
        </p:nvGrpSpPr>
        <p:grpSpPr bwMode="auto">
          <a:xfrm>
            <a:off x="1894743" y="1374537"/>
            <a:ext cx="942242" cy="937858"/>
            <a:chOff x="809159" y="4814047"/>
            <a:chExt cx="688975" cy="698254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1336338" y="5284272"/>
              <a:ext cx="61075" cy="36003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1385627" y="5317003"/>
              <a:ext cx="112507" cy="58915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1380269" y="5337732"/>
              <a:ext cx="111436" cy="41458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1408128" y="5313729"/>
              <a:ext cx="25716" cy="283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1396342" y="5312639"/>
              <a:ext cx="35359" cy="5455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1412414" y="5310457"/>
              <a:ext cx="15001" cy="6546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1388841" y="5314821"/>
              <a:ext cx="30002" cy="24002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995600" y="5304993"/>
              <a:ext cx="135077" cy="207308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1010601" y="5295174"/>
              <a:ext cx="135077" cy="207308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1026673" y="5336641"/>
              <a:ext cx="283948" cy="58915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1098464" y="5351915"/>
              <a:ext cx="292520" cy="7964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1043817" y="5396646"/>
              <a:ext cx="75005" cy="34912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990242" y="5404283"/>
              <a:ext cx="88935" cy="5127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809159" y="5121712"/>
              <a:ext cx="118936" cy="249841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811302" y="5080253"/>
              <a:ext cx="508963" cy="204019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922738" y="5217720"/>
              <a:ext cx="393241" cy="151651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938810" y="5308275"/>
              <a:ext cx="117865" cy="42549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1036317" y="5313729"/>
              <a:ext cx="12858" cy="1527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1218472" y="5250451"/>
              <a:ext cx="3214" cy="5346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1209900" y="5251542"/>
              <a:ext cx="1071" cy="567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1229188" y="5249360"/>
              <a:ext cx="4286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1238831" y="5248269"/>
              <a:ext cx="2143" cy="5346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1246332" y="5247178"/>
              <a:ext cx="5357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1254904" y="5244996"/>
              <a:ext cx="5357" cy="5455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1264547" y="5244996"/>
              <a:ext cx="1072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1272048" y="5240632"/>
              <a:ext cx="2143" cy="5564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1280620" y="5240632"/>
              <a:ext cx="1071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1289192" y="5239541"/>
              <a:ext cx="1071" cy="5455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1298835" y="5238450"/>
              <a:ext cx="1072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1092035" y="5272271"/>
              <a:ext cx="65361" cy="43640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1101679" y="5297364"/>
              <a:ext cx="0" cy="13092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1152039" y="5287545"/>
              <a:ext cx="0" cy="13092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1145610" y="5294091"/>
              <a:ext cx="0" cy="981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1109179" y="5302819"/>
              <a:ext cx="0" cy="872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1116680" y="5303911"/>
              <a:ext cx="21430" cy="4364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958097" y="5283181"/>
              <a:ext cx="82506" cy="2509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951668" y="5287545"/>
              <a:ext cx="92149" cy="15274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6375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931310" y="5134804"/>
              <a:ext cx="245373" cy="6655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931310" y="5130440"/>
              <a:ext cx="245373" cy="6546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916309" y="4815138"/>
              <a:ext cx="358953" cy="36003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964526" y="5107529"/>
              <a:ext cx="294663" cy="67643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905594" y="4856597"/>
              <a:ext cx="12858" cy="318575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1233474" y="5112984"/>
              <a:ext cx="10715" cy="1854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1214186" y="5117348"/>
              <a:ext cx="8572" cy="1527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1145610" y="5131531"/>
              <a:ext cx="11786" cy="1091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1125252" y="5134804"/>
              <a:ext cx="9644" cy="1309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1101679" y="5138077"/>
              <a:ext cx="11787" cy="1200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950597" y="4841323"/>
              <a:ext cx="297877" cy="282571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905594" y="4814047"/>
              <a:ext cx="368596" cy="44732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6323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38" y="801566"/>
            <a:ext cx="1271954" cy="163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2829659" y="1273420"/>
            <a:ext cx="4129454" cy="11723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2839916" y="1821474"/>
            <a:ext cx="4119197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26" name="TextBox 60"/>
          <p:cNvSpPr txBox="1">
            <a:spLocks noChangeArrowheads="1"/>
          </p:cNvSpPr>
          <p:nvPr/>
        </p:nvSpPr>
        <p:spPr bwMode="auto">
          <a:xfrm>
            <a:off x="4237892" y="871905"/>
            <a:ext cx="275748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3WHS(connection)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7" name="TextBox 61"/>
          <p:cNvSpPr txBox="1">
            <a:spLocks noChangeArrowheads="1"/>
          </p:cNvSpPr>
          <p:nvPr/>
        </p:nvSpPr>
        <p:spPr bwMode="auto">
          <a:xfrm>
            <a:off x="3590192" y="1481504"/>
            <a:ext cx="2432076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(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인증값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)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 </a:t>
            </a:r>
          </a:p>
        </p:txBody>
      </p:sp>
      <p:sp>
        <p:nvSpPr>
          <p:cNvPr id="63" name="모서리가 접힌 도형 62"/>
          <p:cNvSpPr/>
          <p:nvPr/>
        </p:nvSpPr>
        <p:spPr>
          <a:xfrm>
            <a:off x="7326923" y="2596661"/>
            <a:ext cx="857250" cy="943708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#1</a:t>
            </a:r>
            <a:endParaRPr lang="ko-KR" altLang="en-US" sz="1662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2860431" y="2228851"/>
            <a:ext cx="4239358" cy="107705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2839915" y="2356339"/>
            <a:ext cx="4344866" cy="2168769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2754924" y="2579077"/>
            <a:ext cx="4429858" cy="3235569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접힌 도형 73"/>
          <p:cNvSpPr/>
          <p:nvPr/>
        </p:nvSpPr>
        <p:spPr>
          <a:xfrm>
            <a:off x="7359162" y="4157297"/>
            <a:ext cx="857250" cy="942242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  <a:endParaRPr lang="ko-KR" altLang="en-US" sz="1662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모서리가 접힌 도형 74"/>
          <p:cNvSpPr/>
          <p:nvPr/>
        </p:nvSpPr>
        <p:spPr>
          <a:xfrm>
            <a:off x="7326923" y="5373566"/>
            <a:ext cx="857250" cy="943708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#3</a:t>
            </a:r>
            <a:endParaRPr lang="ko-KR" altLang="en-US" sz="1662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34" name="TextBox 76"/>
          <p:cNvSpPr txBox="1">
            <a:spLocks noChangeArrowheads="1"/>
          </p:cNvSpPr>
          <p:nvPr/>
        </p:nvSpPr>
        <p:spPr bwMode="auto">
          <a:xfrm>
            <a:off x="723900" y="4353659"/>
            <a:ext cx="1675459" cy="60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3323" dirty="0"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Stateless</a:t>
            </a:r>
            <a:endParaRPr lang="ko-KR" altLang="en-US" sz="3323" dirty="0"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56335" name="TextBox 77"/>
          <p:cNvSpPr txBox="1">
            <a:spLocks noChangeArrowheads="1"/>
          </p:cNvSpPr>
          <p:nvPr/>
        </p:nvSpPr>
        <p:spPr bwMode="auto">
          <a:xfrm>
            <a:off x="4264269" y="2356339"/>
            <a:ext cx="1795684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</a:p>
        </p:txBody>
      </p:sp>
      <p:sp>
        <p:nvSpPr>
          <p:cNvPr id="56336" name="TextBox 78"/>
          <p:cNvSpPr txBox="1">
            <a:spLocks noChangeArrowheads="1"/>
          </p:cNvSpPr>
          <p:nvPr/>
        </p:nvSpPr>
        <p:spPr bwMode="auto">
          <a:xfrm>
            <a:off x="4894385" y="3371851"/>
            <a:ext cx="1845377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 </a:t>
            </a:r>
          </a:p>
        </p:txBody>
      </p:sp>
      <p:sp>
        <p:nvSpPr>
          <p:cNvPr id="56337" name="TextBox 79"/>
          <p:cNvSpPr txBox="1">
            <a:spLocks noChangeArrowheads="1"/>
          </p:cNvSpPr>
          <p:nvPr/>
        </p:nvSpPr>
        <p:spPr bwMode="auto">
          <a:xfrm>
            <a:off x="4201259" y="5059974"/>
            <a:ext cx="1845377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 </a:t>
            </a:r>
          </a:p>
        </p:txBody>
      </p:sp>
    </p:spTree>
    <p:extLst>
      <p:ext uri="{BB962C8B-B14F-4D97-AF65-F5344CB8AC3E}">
        <p14:creationId xmlns:p14="http://schemas.microsoft.com/office/powerpoint/2010/main" val="3635854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자유형 42"/>
          <p:cNvSpPr>
            <a:spLocks/>
          </p:cNvSpPr>
          <p:nvPr/>
        </p:nvSpPr>
        <p:spPr bwMode="auto">
          <a:xfrm>
            <a:off x="2511670" y="3163766"/>
            <a:ext cx="3919904" cy="860180"/>
          </a:xfrm>
          <a:custGeom>
            <a:avLst/>
            <a:gdLst>
              <a:gd name="T0" fmla="*/ 0 w 4246744"/>
              <a:gd name="T1" fmla="*/ 0 h 895989"/>
              <a:gd name="T2" fmla="*/ 632075 w 4246744"/>
              <a:gd name="T3" fmla="*/ 943575 h 895989"/>
              <a:gd name="T4" fmla="*/ 3411979 w 4246744"/>
              <a:gd name="T5" fmla="*/ 970154 h 895989"/>
              <a:gd name="T6" fmla="*/ 4246563 w 4246744"/>
              <a:gd name="T7" fmla="*/ 0 h 89598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46744" h="895989">
                <a:moveTo>
                  <a:pt x="0" y="0"/>
                </a:moveTo>
                <a:lnTo>
                  <a:pt x="632102" y="871442"/>
                </a:lnTo>
                <a:lnTo>
                  <a:pt x="3412124" y="895989"/>
                </a:lnTo>
                <a:lnTo>
                  <a:pt x="4246744" y="0"/>
                </a:lnTo>
              </a:path>
            </a:pathLst>
          </a:cu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9846" rIns="49846" anchor="ctr"/>
          <a:lstStyle/>
          <a:p>
            <a:endParaRPr lang="ko-KR" altLang="en-US" sz="1662"/>
          </a:p>
        </p:txBody>
      </p:sp>
      <p:cxnSp>
        <p:nvCxnSpPr>
          <p:cNvPr id="64515" name="직선 연결선 41"/>
          <p:cNvCxnSpPr>
            <a:cxnSpLocks noChangeShapeType="1"/>
          </p:cNvCxnSpPr>
          <p:nvPr/>
        </p:nvCxnSpPr>
        <p:spPr bwMode="auto">
          <a:xfrm>
            <a:off x="2557097" y="3124200"/>
            <a:ext cx="3886200" cy="0"/>
          </a:xfrm>
          <a:prstGeom prst="line">
            <a:avLst/>
          </a:prstGeom>
          <a:noFill/>
          <a:ln w="9525" algn="ctr">
            <a:solidFill>
              <a:srgbClr val="5F5F5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16" name="자유형 39"/>
          <p:cNvSpPr>
            <a:spLocks/>
          </p:cNvSpPr>
          <p:nvPr/>
        </p:nvSpPr>
        <p:spPr bwMode="auto">
          <a:xfrm>
            <a:off x="2557097" y="2404697"/>
            <a:ext cx="3953608" cy="719503"/>
          </a:xfrm>
          <a:custGeom>
            <a:avLst/>
            <a:gdLst>
              <a:gd name="T0" fmla="*/ 0 w 4283565"/>
              <a:gd name="T1" fmla="*/ 779462 h 779388"/>
              <a:gd name="T2" fmla="*/ 1405192 w 4283565"/>
              <a:gd name="T3" fmla="*/ 0 h 779388"/>
              <a:gd name="T4" fmla="*/ 2699932 w 4283565"/>
              <a:gd name="T5" fmla="*/ 0 h 779388"/>
              <a:gd name="T6" fmla="*/ 4283075 w 4283565"/>
              <a:gd name="T7" fmla="*/ 754912 h 779388"/>
              <a:gd name="T8" fmla="*/ 4283075 w 4283565"/>
              <a:gd name="T9" fmla="*/ 754912 h 7793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83565" h="779388">
                <a:moveTo>
                  <a:pt x="0" y="779388"/>
                </a:moveTo>
                <a:lnTo>
                  <a:pt x="1405353" y="0"/>
                </a:lnTo>
                <a:lnTo>
                  <a:pt x="2700241" y="0"/>
                </a:lnTo>
                <a:lnTo>
                  <a:pt x="4283565" y="754840"/>
                </a:lnTo>
              </a:path>
            </a:pathLst>
          </a:cu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9846" rIns="49846" anchor="ctr"/>
          <a:lstStyle/>
          <a:p>
            <a:endParaRPr lang="ko-KR" altLang="en-US" sz="1662"/>
          </a:p>
        </p:txBody>
      </p:sp>
      <p:sp>
        <p:nvSpPr>
          <p:cNvPr id="64517" name="타원 31"/>
          <p:cNvSpPr>
            <a:spLocks noChangeArrowheads="1"/>
          </p:cNvSpPr>
          <p:nvPr/>
        </p:nvSpPr>
        <p:spPr bwMode="auto">
          <a:xfrm>
            <a:off x="2335823" y="2998177"/>
            <a:ext cx="345831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8" name="타원 32"/>
          <p:cNvSpPr>
            <a:spLocks noChangeArrowheads="1"/>
          </p:cNvSpPr>
          <p:nvPr/>
        </p:nvSpPr>
        <p:spPr bwMode="auto">
          <a:xfrm>
            <a:off x="3622431" y="2302120"/>
            <a:ext cx="344366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9" name="타원 33"/>
          <p:cNvSpPr>
            <a:spLocks noChangeArrowheads="1"/>
          </p:cNvSpPr>
          <p:nvPr/>
        </p:nvSpPr>
        <p:spPr bwMode="auto">
          <a:xfrm>
            <a:off x="4850423" y="2281605"/>
            <a:ext cx="345831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0" name="타원 34"/>
          <p:cNvSpPr>
            <a:spLocks noChangeArrowheads="1"/>
          </p:cNvSpPr>
          <p:nvPr/>
        </p:nvSpPr>
        <p:spPr bwMode="auto">
          <a:xfrm>
            <a:off x="6273312" y="2998177"/>
            <a:ext cx="345831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1" name="타원 35"/>
          <p:cNvSpPr>
            <a:spLocks noChangeArrowheads="1"/>
          </p:cNvSpPr>
          <p:nvPr/>
        </p:nvSpPr>
        <p:spPr bwMode="auto">
          <a:xfrm>
            <a:off x="4299439" y="2998177"/>
            <a:ext cx="344366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2" name="타원 36"/>
          <p:cNvSpPr>
            <a:spLocks noChangeArrowheads="1"/>
          </p:cNvSpPr>
          <p:nvPr/>
        </p:nvSpPr>
        <p:spPr bwMode="auto">
          <a:xfrm>
            <a:off x="2964473" y="3883269"/>
            <a:ext cx="345831" cy="265235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3" name="타원 37"/>
          <p:cNvSpPr>
            <a:spLocks noChangeArrowheads="1"/>
          </p:cNvSpPr>
          <p:nvPr/>
        </p:nvSpPr>
        <p:spPr bwMode="auto">
          <a:xfrm>
            <a:off x="4299439" y="3883269"/>
            <a:ext cx="344366" cy="265235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4" name="타원 38"/>
          <p:cNvSpPr>
            <a:spLocks noChangeArrowheads="1"/>
          </p:cNvSpPr>
          <p:nvPr/>
        </p:nvSpPr>
        <p:spPr bwMode="auto">
          <a:xfrm>
            <a:off x="5395547" y="3883269"/>
            <a:ext cx="344366" cy="265235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5" name="TextBox 43"/>
          <p:cNvSpPr txBox="1">
            <a:spLocks noChangeArrowheads="1"/>
          </p:cNvSpPr>
          <p:nvPr/>
        </p:nvSpPr>
        <p:spPr bwMode="auto">
          <a:xfrm>
            <a:off x="2914651" y="2337289"/>
            <a:ext cx="34977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26" name="TextBox 44"/>
          <p:cNvSpPr txBox="1">
            <a:spLocks noChangeArrowheads="1"/>
          </p:cNvSpPr>
          <p:nvPr/>
        </p:nvSpPr>
        <p:spPr bwMode="auto">
          <a:xfrm>
            <a:off x="3011366" y="3093428"/>
            <a:ext cx="34977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27" name="TextBox 45"/>
          <p:cNvSpPr txBox="1">
            <a:spLocks noChangeArrowheads="1"/>
          </p:cNvSpPr>
          <p:nvPr/>
        </p:nvSpPr>
        <p:spPr bwMode="auto">
          <a:xfrm>
            <a:off x="2625969" y="3710354"/>
            <a:ext cx="34977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528" name="Group 172"/>
          <p:cNvGrpSpPr>
            <a:grpSpLocks/>
          </p:cNvGrpSpPr>
          <p:nvPr/>
        </p:nvGrpSpPr>
        <p:grpSpPr bwMode="auto">
          <a:xfrm>
            <a:off x="1128346" y="2941027"/>
            <a:ext cx="556846" cy="647443"/>
            <a:chOff x="1460" y="1679"/>
            <a:chExt cx="973" cy="1177"/>
          </a:xfrm>
        </p:grpSpPr>
        <p:grpSp>
          <p:nvGrpSpPr>
            <p:cNvPr id="64586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97" name="Freeform 174"/>
              <p:cNvSpPr>
                <a:spLocks/>
              </p:cNvSpPr>
              <p:nvPr/>
            </p:nvSpPr>
            <p:spPr bwMode="auto">
              <a:xfrm rot="20419783" flipH="1">
                <a:off x="4653" y="2314"/>
                <a:ext cx="788" cy="445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8" name="Freeform 175"/>
              <p:cNvSpPr>
                <a:spLocks/>
              </p:cNvSpPr>
              <p:nvPr/>
            </p:nvSpPr>
            <p:spPr bwMode="auto">
              <a:xfrm rot="-1180217">
                <a:off x="3583" y="2917"/>
                <a:ext cx="1441" cy="703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9" name="Freeform 176"/>
              <p:cNvSpPr>
                <a:spLocks/>
              </p:cNvSpPr>
              <p:nvPr/>
            </p:nvSpPr>
            <p:spPr bwMode="auto">
              <a:xfrm rot="20419783" flipH="1">
                <a:off x="3640" y="3165"/>
                <a:ext cx="1441" cy="4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0" name="Freeform 177"/>
              <p:cNvSpPr>
                <a:spLocks/>
              </p:cNvSpPr>
              <p:nvPr/>
            </p:nvSpPr>
            <p:spPr bwMode="auto">
              <a:xfrm rot="-1180217">
                <a:off x="4363" y="2833"/>
                <a:ext cx="315" cy="352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1" name="Freeform 178"/>
              <p:cNvSpPr>
                <a:spLocks/>
              </p:cNvSpPr>
              <p:nvPr/>
            </p:nvSpPr>
            <p:spPr bwMode="auto">
              <a:xfrm rot="20419783" flipH="1">
                <a:off x="4318" y="2774"/>
                <a:ext cx="450" cy="70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50" y="2728"/>
                <a:ext cx="180" cy="70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3" name="Freeform 180"/>
              <p:cNvSpPr>
                <a:spLocks/>
              </p:cNvSpPr>
              <p:nvPr/>
            </p:nvSpPr>
            <p:spPr bwMode="auto">
              <a:xfrm rot="20419783" flipH="1">
                <a:off x="4438" y="2798"/>
                <a:ext cx="428" cy="258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87" name="Group 181"/>
            <p:cNvGrpSpPr>
              <a:grpSpLocks/>
            </p:cNvGrpSpPr>
            <p:nvPr/>
          </p:nvGrpSpPr>
          <p:grpSpPr bwMode="auto">
            <a:xfrm flipH="1">
              <a:off x="1658" y="2282"/>
              <a:ext cx="718" cy="574"/>
              <a:chOff x="785" y="3029"/>
              <a:chExt cx="953" cy="763"/>
            </a:xfrm>
          </p:grpSpPr>
          <p:sp>
            <p:nvSpPr>
              <p:cNvPr id="91" name="Freeform 182"/>
              <p:cNvSpPr>
                <a:spLocks/>
              </p:cNvSpPr>
              <p:nvPr/>
            </p:nvSpPr>
            <p:spPr bwMode="auto">
              <a:xfrm>
                <a:off x="785" y="3050"/>
                <a:ext cx="428" cy="742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2" name="Freeform 183"/>
              <p:cNvSpPr>
                <a:spLocks/>
              </p:cNvSpPr>
              <p:nvPr/>
            </p:nvSpPr>
            <p:spPr bwMode="auto">
              <a:xfrm>
                <a:off x="809" y="3029"/>
                <a:ext cx="428" cy="742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3" name="Freeform 184"/>
              <p:cNvSpPr>
                <a:spLocks/>
              </p:cNvSpPr>
              <p:nvPr/>
            </p:nvSpPr>
            <p:spPr bwMode="auto">
              <a:xfrm>
                <a:off x="1135" y="3274"/>
                <a:ext cx="534" cy="12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4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1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5" name="Freeform 186"/>
              <p:cNvSpPr>
                <a:spLocks/>
              </p:cNvSpPr>
              <p:nvPr/>
            </p:nvSpPr>
            <p:spPr bwMode="auto">
              <a:xfrm>
                <a:off x="1496" y="3394"/>
                <a:ext cx="143" cy="71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6" name="Freeform 187"/>
              <p:cNvSpPr>
                <a:spLocks/>
              </p:cNvSpPr>
              <p:nvPr/>
            </p:nvSpPr>
            <p:spPr bwMode="auto">
              <a:xfrm>
                <a:off x="1571" y="3412"/>
                <a:ext cx="167" cy="99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88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67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9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8" name="Freeform 190"/>
              <p:cNvSpPr>
                <a:spLocks noChangeAspect="1"/>
              </p:cNvSpPr>
              <p:nvPr/>
            </p:nvSpPr>
            <p:spPr bwMode="auto">
              <a:xfrm>
                <a:off x="1465" y="2079"/>
                <a:ext cx="722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9" name="Freeform 191"/>
              <p:cNvSpPr>
                <a:spLocks/>
              </p:cNvSpPr>
              <p:nvPr/>
            </p:nvSpPr>
            <p:spPr bwMode="auto">
              <a:xfrm>
                <a:off x="1621" y="2289"/>
                <a:ext cx="558" cy="226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0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9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1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8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2" name="Line 194"/>
              <p:cNvSpPr>
                <a:spLocks noChangeShapeType="1"/>
              </p:cNvSpPr>
              <p:nvPr/>
            </p:nvSpPr>
            <p:spPr bwMode="auto">
              <a:xfrm flipH="1">
                <a:off x="2044" y="2337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3" name="Line 195"/>
              <p:cNvSpPr>
                <a:spLocks noChangeShapeType="1"/>
              </p:cNvSpPr>
              <p:nvPr/>
            </p:nvSpPr>
            <p:spPr bwMode="auto">
              <a:xfrm flipH="1">
                <a:off x="2031" y="2340"/>
                <a:ext cx="0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4" name="Line 196"/>
              <p:cNvSpPr>
                <a:spLocks noChangeShapeType="1"/>
              </p:cNvSpPr>
              <p:nvPr/>
            </p:nvSpPr>
            <p:spPr bwMode="auto">
              <a:xfrm flipH="1">
                <a:off x="2059" y="2337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5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6" name="Line 198"/>
              <p:cNvSpPr>
                <a:spLocks noChangeShapeType="1"/>
              </p:cNvSpPr>
              <p:nvPr/>
            </p:nvSpPr>
            <p:spPr bwMode="auto">
              <a:xfrm flipH="1">
                <a:off x="2082" y="2332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7" name="Line 199"/>
              <p:cNvSpPr>
                <a:spLocks noChangeShapeType="1"/>
              </p:cNvSpPr>
              <p:nvPr/>
            </p:nvSpPr>
            <p:spPr bwMode="auto">
              <a:xfrm flipH="1">
                <a:off x="2095" y="2329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8" name="Line 200"/>
              <p:cNvSpPr>
                <a:spLocks noChangeShapeType="1"/>
              </p:cNvSpPr>
              <p:nvPr/>
            </p:nvSpPr>
            <p:spPr bwMode="auto">
              <a:xfrm flipH="1">
                <a:off x="2108" y="2329"/>
                <a:ext cx="0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9" name="Line 201"/>
              <p:cNvSpPr>
                <a:spLocks noChangeShapeType="1"/>
              </p:cNvSpPr>
              <p:nvPr/>
            </p:nvSpPr>
            <p:spPr bwMode="auto">
              <a:xfrm flipH="1">
                <a:off x="2118" y="2324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0" name="Line 202"/>
              <p:cNvSpPr>
                <a:spLocks noChangeShapeType="1"/>
              </p:cNvSpPr>
              <p:nvPr/>
            </p:nvSpPr>
            <p:spPr bwMode="auto">
              <a:xfrm flipH="1">
                <a:off x="2131" y="2324"/>
                <a:ext cx="0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1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2" name="Line 204"/>
              <p:cNvSpPr>
                <a:spLocks noChangeShapeType="1"/>
              </p:cNvSpPr>
              <p:nvPr/>
            </p:nvSpPr>
            <p:spPr bwMode="auto">
              <a:xfrm flipH="1">
                <a:off x="2154" y="2318"/>
                <a:ext cx="5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3" name="Freeform 205"/>
              <p:cNvSpPr>
                <a:spLocks/>
              </p:cNvSpPr>
              <p:nvPr/>
            </p:nvSpPr>
            <p:spPr bwMode="auto">
              <a:xfrm>
                <a:off x="1862" y="2372"/>
                <a:ext cx="95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4" name="Line 206"/>
              <p:cNvSpPr>
                <a:spLocks noChangeShapeType="1"/>
              </p:cNvSpPr>
              <p:nvPr/>
            </p:nvSpPr>
            <p:spPr bwMode="auto">
              <a:xfrm flipH="1">
                <a:off x="1875" y="2406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5" name="Line 207"/>
              <p:cNvSpPr>
                <a:spLocks noChangeShapeType="1"/>
              </p:cNvSpPr>
              <p:nvPr/>
            </p:nvSpPr>
            <p:spPr bwMode="auto">
              <a:xfrm flipH="1">
                <a:off x="1946" y="2393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6" name="Line 208"/>
              <p:cNvSpPr>
                <a:spLocks noChangeShapeType="1"/>
              </p:cNvSpPr>
              <p:nvPr/>
            </p:nvSpPr>
            <p:spPr bwMode="auto">
              <a:xfrm flipH="1">
                <a:off x="1939" y="2404"/>
                <a:ext cx="0" cy="16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7" name="Line 209"/>
              <p:cNvSpPr>
                <a:spLocks noChangeShapeType="1"/>
              </p:cNvSpPr>
              <p:nvPr/>
            </p:nvSpPr>
            <p:spPr bwMode="auto">
              <a:xfrm flipH="1">
                <a:off x="1888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8" name="Line 210"/>
              <p:cNvSpPr>
                <a:spLocks noChangeShapeType="1"/>
              </p:cNvSpPr>
              <p:nvPr/>
            </p:nvSpPr>
            <p:spPr bwMode="auto">
              <a:xfrm flipV="1">
                <a:off x="1898" y="2420"/>
                <a:ext cx="28" cy="5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9" name="Freeform 211"/>
              <p:cNvSpPr>
                <a:spLocks/>
              </p:cNvSpPr>
              <p:nvPr/>
            </p:nvSpPr>
            <p:spPr bwMode="auto">
              <a:xfrm>
                <a:off x="1673" y="2388"/>
                <a:ext cx="115" cy="4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0" name="Line 212"/>
              <p:cNvSpPr>
                <a:spLocks noChangeShapeType="1"/>
              </p:cNvSpPr>
              <p:nvPr/>
            </p:nvSpPr>
            <p:spPr bwMode="auto">
              <a:xfrm flipV="1">
                <a:off x="1662" y="2393"/>
                <a:ext cx="133" cy="24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89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64590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65" name="Freeform 215"/>
                <p:cNvSpPr>
                  <a:spLocks/>
                </p:cNvSpPr>
                <p:nvPr/>
              </p:nvSpPr>
              <p:spPr bwMode="auto">
                <a:xfrm>
                  <a:off x="2566" y="1194"/>
                  <a:ext cx="1247" cy="182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  <p:sp>
              <p:nvSpPr>
                <p:cNvPr id="66" name="Freeform 216"/>
                <p:cNvSpPr>
                  <a:spLocks/>
                </p:cNvSpPr>
                <p:nvPr/>
              </p:nvSpPr>
              <p:spPr bwMode="auto">
                <a:xfrm>
                  <a:off x="3414" y="1357"/>
                  <a:ext cx="408" cy="1233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3" name="Oval 217"/>
              <p:cNvSpPr>
                <a:spLocks noChangeArrowheads="1"/>
              </p:cNvSpPr>
              <p:nvPr/>
            </p:nvSpPr>
            <p:spPr bwMode="auto">
              <a:xfrm flipH="1">
                <a:off x="2272" y="2675"/>
                <a:ext cx="1100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4" name="Oval 218"/>
              <p:cNvSpPr>
                <a:spLocks noChangeArrowheads="1"/>
              </p:cNvSpPr>
              <p:nvPr/>
            </p:nvSpPr>
            <p:spPr bwMode="auto">
              <a:xfrm flipH="1">
                <a:off x="2272" y="2650"/>
                <a:ext cx="1100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5" name="Freeform 219"/>
              <p:cNvSpPr>
                <a:spLocks/>
              </p:cNvSpPr>
              <p:nvPr/>
            </p:nvSpPr>
            <p:spPr bwMode="auto">
              <a:xfrm>
                <a:off x="1832" y="1139"/>
                <a:ext cx="1614" cy="1733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6" name="Freeform 220"/>
              <p:cNvSpPr>
                <a:spLocks/>
              </p:cNvSpPr>
              <p:nvPr/>
            </p:nvSpPr>
            <p:spPr bwMode="auto">
              <a:xfrm>
                <a:off x="1897" y="2539"/>
                <a:ext cx="1329" cy="324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7" name="Freeform 221"/>
              <p:cNvSpPr>
                <a:spLocks/>
              </p:cNvSpPr>
              <p:nvPr/>
            </p:nvSpPr>
            <p:spPr bwMode="auto">
              <a:xfrm>
                <a:off x="3438" y="1335"/>
                <a:ext cx="57" cy="1528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8" name="Oval 222"/>
              <p:cNvSpPr>
                <a:spLocks noChangeArrowheads="1"/>
              </p:cNvSpPr>
              <p:nvPr/>
            </p:nvSpPr>
            <p:spPr bwMode="auto">
              <a:xfrm flipH="1">
                <a:off x="1971" y="2564"/>
                <a:ext cx="49" cy="94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9" name="Oval 223"/>
              <p:cNvSpPr>
                <a:spLocks noChangeArrowheads="1"/>
              </p:cNvSpPr>
              <p:nvPr/>
            </p:nvSpPr>
            <p:spPr bwMode="auto">
              <a:xfrm flipH="1">
                <a:off x="2060" y="2590"/>
                <a:ext cx="49" cy="77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0" name="Oval 224"/>
              <p:cNvSpPr>
                <a:spLocks noChangeArrowheads="1"/>
              </p:cNvSpPr>
              <p:nvPr/>
            </p:nvSpPr>
            <p:spPr bwMode="auto">
              <a:xfrm flipH="1">
                <a:off x="2362" y="2658"/>
                <a:ext cx="57" cy="5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1" name="Oval 225"/>
              <p:cNvSpPr>
                <a:spLocks noChangeArrowheads="1"/>
              </p:cNvSpPr>
              <p:nvPr/>
            </p:nvSpPr>
            <p:spPr bwMode="auto">
              <a:xfrm flipH="1">
                <a:off x="2460" y="2675"/>
                <a:ext cx="49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2" name="Oval 226"/>
              <p:cNvSpPr>
                <a:spLocks noChangeArrowheads="1"/>
              </p:cNvSpPr>
              <p:nvPr/>
            </p:nvSpPr>
            <p:spPr bwMode="auto">
              <a:xfrm flipH="1">
                <a:off x="2558" y="2684"/>
                <a:ext cx="57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460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09 w 1345"/>
                  <a:gd name="T1" fmla="*/ 167 h 1366"/>
                  <a:gd name="T2" fmla="*/ 0 w 1345"/>
                  <a:gd name="T3" fmla="*/ 0 h 1366"/>
                  <a:gd name="T4" fmla="*/ 0 w 1345"/>
                  <a:gd name="T5" fmla="*/ 1136 h 1366"/>
                  <a:gd name="T6" fmla="*/ 1324 w 1345"/>
                  <a:gd name="T7" fmla="*/ 1345 h 1366"/>
                  <a:gd name="T8" fmla="*/ 1309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1pPr>
                <a:lvl2pPr marL="742950" indent="-28575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2pPr>
                <a:lvl3pPr marL="11430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3pPr>
                <a:lvl4pPr marL="16002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4pPr>
                <a:lvl5pPr marL="20574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9pPr>
              </a:lstStyle>
              <a:p>
                <a:r>
                  <a:rPr kumimoji="0" lang="en-US" altLang="ko-KR" sz="1292"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</a:t>
                </a:r>
                <a:endParaRPr kumimoji="0" lang="ko-KR" altLang="en-US" sz="1292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Freeform 228"/>
              <p:cNvSpPr>
                <a:spLocks/>
              </p:cNvSpPr>
              <p:nvPr/>
            </p:nvSpPr>
            <p:spPr bwMode="auto">
              <a:xfrm>
                <a:off x="1832" y="1130"/>
                <a:ext cx="1663" cy="213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</p:grpSp>
      <p:grpSp>
        <p:nvGrpSpPr>
          <p:cNvPr id="64529" name="Group 172"/>
          <p:cNvGrpSpPr>
            <a:grpSpLocks/>
          </p:cNvGrpSpPr>
          <p:nvPr/>
        </p:nvGrpSpPr>
        <p:grpSpPr bwMode="auto">
          <a:xfrm flipH="1">
            <a:off x="7239000" y="2970335"/>
            <a:ext cx="526074" cy="647443"/>
            <a:chOff x="1460" y="1679"/>
            <a:chExt cx="973" cy="1177"/>
          </a:xfrm>
        </p:grpSpPr>
        <p:grpSp>
          <p:nvGrpSpPr>
            <p:cNvPr id="64530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154" name="Freeform 174"/>
              <p:cNvSpPr>
                <a:spLocks/>
              </p:cNvSpPr>
              <p:nvPr/>
            </p:nvSpPr>
            <p:spPr bwMode="auto">
              <a:xfrm rot="20419783" flipH="1">
                <a:off x="4600" y="2315"/>
                <a:ext cx="763" cy="445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5" name="Freeform 175"/>
              <p:cNvSpPr>
                <a:spLocks/>
              </p:cNvSpPr>
              <p:nvPr/>
            </p:nvSpPr>
            <p:spPr bwMode="auto">
              <a:xfrm rot="-1180217">
                <a:off x="3543" y="2927"/>
                <a:ext cx="1430" cy="703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6" name="Freeform 176"/>
              <p:cNvSpPr>
                <a:spLocks/>
              </p:cNvSpPr>
              <p:nvPr/>
            </p:nvSpPr>
            <p:spPr bwMode="auto">
              <a:xfrm rot="20419783" flipH="1">
                <a:off x="3568" y="3135"/>
                <a:ext cx="1430" cy="4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7" name="Freeform 177"/>
              <p:cNvSpPr>
                <a:spLocks/>
              </p:cNvSpPr>
              <p:nvPr/>
            </p:nvSpPr>
            <p:spPr bwMode="auto">
              <a:xfrm rot="-1180217">
                <a:off x="4292" y="2828"/>
                <a:ext cx="310" cy="352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8" name="Freeform 178"/>
              <p:cNvSpPr>
                <a:spLocks/>
              </p:cNvSpPr>
              <p:nvPr/>
            </p:nvSpPr>
            <p:spPr bwMode="auto">
              <a:xfrm rot="20419783" flipH="1">
                <a:off x="4251" y="2792"/>
                <a:ext cx="453" cy="70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9" y="2766"/>
                <a:ext cx="191" cy="70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60" name="Freeform 180"/>
              <p:cNvSpPr>
                <a:spLocks/>
              </p:cNvSpPr>
              <p:nvPr/>
            </p:nvSpPr>
            <p:spPr bwMode="auto">
              <a:xfrm rot="20419783" flipH="1">
                <a:off x="4383" y="2839"/>
                <a:ext cx="429" cy="258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31" name="Group 181"/>
            <p:cNvGrpSpPr>
              <a:grpSpLocks/>
            </p:cNvGrpSpPr>
            <p:nvPr/>
          </p:nvGrpSpPr>
          <p:grpSpPr bwMode="auto">
            <a:xfrm flipH="1">
              <a:off x="1660" y="2282"/>
              <a:ext cx="692" cy="574"/>
              <a:chOff x="818" y="3029"/>
              <a:chExt cx="919" cy="763"/>
            </a:xfrm>
          </p:grpSpPr>
          <p:sp>
            <p:nvSpPr>
              <p:cNvPr id="148" name="Freeform 182"/>
              <p:cNvSpPr>
                <a:spLocks/>
              </p:cNvSpPr>
              <p:nvPr/>
            </p:nvSpPr>
            <p:spPr bwMode="auto">
              <a:xfrm>
                <a:off x="818" y="3050"/>
                <a:ext cx="454" cy="742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9" name="Freeform 183"/>
              <p:cNvSpPr>
                <a:spLocks/>
              </p:cNvSpPr>
              <p:nvPr/>
            </p:nvSpPr>
            <p:spPr bwMode="auto">
              <a:xfrm>
                <a:off x="840" y="3029"/>
                <a:ext cx="454" cy="742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0" name="Freeform 184"/>
              <p:cNvSpPr>
                <a:spLocks/>
              </p:cNvSpPr>
              <p:nvPr/>
            </p:nvSpPr>
            <p:spPr bwMode="auto">
              <a:xfrm>
                <a:off x="1135" y="3274"/>
                <a:ext cx="533" cy="12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1" name="Freeform 185"/>
              <p:cNvSpPr>
                <a:spLocks/>
              </p:cNvSpPr>
              <p:nvPr/>
            </p:nvSpPr>
            <p:spPr bwMode="auto">
              <a:xfrm>
                <a:off x="984" y="3306"/>
                <a:ext cx="547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2" name="Freeform 186"/>
              <p:cNvSpPr>
                <a:spLocks/>
              </p:cNvSpPr>
              <p:nvPr/>
            </p:nvSpPr>
            <p:spPr bwMode="auto">
              <a:xfrm>
                <a:off x="1495" y="3394"/>
                <a:ext cx="140" cy="71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3" name="Freeform 187"/>
              <p:cNvSpPr>
                <a:spLocks/>
              </p:cNvSpPr>
              <p:nvPr/>
            </p:nvSpPr>
            <p:spPr bwMode="auto">
              <a:xfrm>
                <a:off x="1571" y="3412"/>
                <a:ext cx="166" cy="99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32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2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5" name="Freeform 190"/>
              <p:cNvSpPr>
                <a:spLocks noChangeAspect="1"/>
              </p:cNvSpPr>
              <p:nvPr/>
            </p:nvSpPr>
            <p:spPr bwMode="auto">
              <a:xfrm>
                <a:off x="1463" y="2079"/>
                <a:ext cx="724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6" name="Freeform 191"/>
              <p:cNvSpPr>
                <a:spLocks/>
              </p:cNvSpPr>
              <p:nvPr/>
            </p:nvSpPr>
            <p:spPr bwMode="auto">
              <a:xfrm>
                <a:off x="1623" y="2289"/>
                <a:ext cx="556" cy="226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6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9" name="Line 194"/>
              <p:cNvSpPr>
                <a:spLocks noChangeShapeType="1"/>
              </p:cNvSpPr>
              <p:nvPr/>
            </p:nvSpPr>
            <p:spPr bwMode="auto">
              <a:xfrm flipH="1">
                <a:off x="2043" y="2337"/>
                <a:ext cx="3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3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1" name="Line 196"/>
              <p:cNvSpPr>
                <a:spLocks noChangeShapeType="1"/>
              </p:cNvSpPr>
              <p:nvPr/>
            </p:nvSpPr>
            <p:spPr bwMode="auto">
              <a:xfrm flipH="1">
                <a:off x="2056" y="2337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2" name="Line 197"/>
              <p:cNvSpPr>
                <a:spLocks noChangeShapeType="1"/>
              </p:cNvSpPr>
              <p:nvPr/>
            </p:nvSpPr>
            <p:spPr bwMode="auto">
              <a:xfrm flipH="1">
                <a:off x="2070" y="2334"/>
                <a:ext cx="0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5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3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5" name="Line 200"/>
              <p:cNvSpPr>
                <a:spLocks noChangeShapeType="1"/>
              </p:cNvSpPr>
              <p:nvPr/>
            </p:nvSpPr>
            <p:spPr bwMode="auto">
              <a:xfrm flipH="1">
                <a:off x="2105" y="2329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6" name="Line 201"/>
              <p:cNvSpPr>
                <a:spLocks noChangeShapeType="1"/>
              </p:cNvSpPr>
              <p:nvPr/>
            </p:nvSpPr>
            <p:spPr bwMode="auto">
              <a:xfrm flipH="1">
                <a:off x="2119" y="2324"/>
                <a:ext cx="0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7" name="Line 202"/>
              <p:cNvSpPr>
                <a:spLocks noChangeShapeType="1"/>
              </p:cNvSpPr>
              <p:nvPr/>
            </p:nvSpPr>
            <p:spPr bwMode="auto">
              <a:xfrm flipH="1">
                <a:off x="2129" y="2324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8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3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9" name="Line 204"/>
              <p:cNvSpPr>
                <a:spLocks noChangeShapeType="1"/>
              </p:cNvSpPr>
              <p:nvPr/>
            </p:nvSpPr>
            <p:spPr bwMode="auto">
              <a:xfrm flipH="1">
                <a:off x="2154" y="2318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0" name="Freeform 205"/>
              <p:cNvSpPr>
                <a:spLocks/>
              </p:cNvSpPr>
              <p:nvPr/>
            </p:nvSpPr>
            <p:spPr bwMode="auto">
              <a:xfrm>
                <a:off x="1861" y="2372"/>
                <a:ext cx="95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1" name="Line 206"/>
              <p:cNvSpPr>
                <a:spLocks noChangeShapeType="1"/>
              </p:cNvSpPr>
              <p:nvPr/>
            </p:nvSpPr>
            <p:spPr bwMode="auto">
              <a:xfrm flipH="1">
                <a:off x="1875" y="2406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2" name="Line 207"/>
              <p:cNvSpPr>
                <a:spLocks noChangeShapeType="1"/>
              </p:cNvSpPr>
              <p:nvPr/>
            </p:nvSpPr>
            <p:spPr bwMode="auto">
              <a:xfrm flipH="1">
                <a:off x="1948" y="2393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3" name="Line 208"/>
              <p:cNvSpPr>
                <a:spLocks noChangeShapeType="1"/>
              </p:cNvSpPr>
              <p:nvPr/>
            </p:nvSpPr>
            <p:spPr bwMode="auto">
              <a:xfrm flipH="1">
                <a:off x="1937" y="2404"/>
                <a:ext cx="0" cy="16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5" name="Line 210"/>
              <p:cNvSpPr>
                <a:spLocks noChangeShapeType="1"/>
              </p:cNvSpPr>
              <p:nvPr/>
            </p:nvSpPr>
            <p:spPr bwMode="auto">
              <a:xfrm flipV="1">
                <a:off x="1896" y="2420"/>
                <a:ext cx="30" cy="5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6" name="Freeform 211"/>
              <p:cNvSpPr>
                <a:spLocks/>
              </p:cNvSpPr>
              <p:nvPr/>
            </p:nvSpPr>
            <p:spPr bwMode="auto">
              <a:xfrm>
                <a:off x="1671" y="2388"/>
                <a:ext cx="117" cy="4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7" name="Line 212"/>
              <p:cNvSpPr>
                <a:spLocks noChangeShapeType="1"/>
              </p:cNvSpPr>
              <p:nvPr/>
            </p:nvSpPr>
            <p:spPr bwMode="auto">
              <a:xfrm flipV="1">
                <a:off x="1661" y="2393"/>
                <a:ext cx="133" cy="24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33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64534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22" name="Freeform 215"/>
                <p:cNvSpPr>
                  <a:spLocks/>
                </p:cNvSpPr>
                <p:nvPr/>
              </p:nvSpPr>
              <p:spPr bwMode="auto">
                <a:xfrm>
                  <a:off x="2565" y="1194"/>
                  <a:ext cx="1251" cy="182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  <p:sp>
              <p:nvSpPr>
                <p:cNvPr id="123" name="Freeform 216"/>
                <p:cNvSpPr>
                  <a:spLocks/>
                </p:cNvSpPr>
                <p:nvPr/>
              </p:nvSpPr>
              <p:spPr bwMode="auto">
                <a:xfrm>
                  <a:off x="3410" y="1357"/>
                  <a:ext cx="414" cy="1233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10" name="Oval 217"/>
              <p:cNvSpPr>
                <a:spLocks noChangeArrowheads="1"/>
              </p:cNvSpPr>
              <p:nvPr/>
            </p:nvSpPr>
            <p:spPr bwMode="auto">
              <a:xfrm flipH="1">
                <a:off x="2270" y="2675"/>
                <a:ext cx="1104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1" name="Oval 218"/>
              <p:cNvSpPr>
                <a:spLocks noChangeArrowheads="1"/>
              </p:cNvSpPr>
              <p:nvPr/>
            </p:nvSpPr>
            <p:spPr bwMode="auto">
              <a:xfrm flipH="1">
                <a:off x="2270" y="2650"/>
                <a:ext cx="1104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2" name="Freeform 219"/>
              <p:cNvSpPr>
                <a:spLocks/>
              </p:cNvSpPr>
              <p:nvPr/>
            </p:nvSpPr>
            <p:spPr bwMode="auto">
              <a:xfrm>
                <a:off x="1830" y="1139"/>
                <a:ext cx="1622" cy="1733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3" name="Freeform 220"/>
              <p:cNvSpPr>
                <a:spLocks/>
              </p:cNvSpPr>
              <p:nvPr/>
            </p:nvSpPr>
            <p:spPr bwMode="auto">
              <a:xfrm>
                <a:off x="1899" y="2539"/>
                <a:ext cx="1329" cy="324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4" name="Freeform 221"/>
              <p:cNvSpPr>
                <a:spLocks/>
              </p:cNvSpPr>
              <p:nvPr/>
            </p:nvSpPr>
            <p:spPr bwMode="auto">
              <a:xfrm>
                <a:off x="3435" y="1335"/>
                <a:ext cx="60" cy="1528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5" name="Oval 222"/>
              <p:cNvSpPr>
                <a:spLocks noChangeArrowheads="1"/>
              </p:cNvSpPr>
              <p:nvPr/>
            </p:nvSpPr>
            <p:spPr bwMode="auto">
              <a:xfrm flipH="1">
                <a:off x="1968" y="2564"/>
                <a:ext cx="52" cy="94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0"/>
                <a:ext cx="43" cy="77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7" name="Oval 224"/>
              <p:cNvSpPr>
                <a:spLocks noChangeArrowheads="1"/>
              </p:cNvSpPr>
              <p:nvPr/>
            </p:nvSpPr>
            <p:spPr bwMode="auto">
              <a:xfrm flipH="1">
                <a:off x="2356" y="2658"/>
                <a:ext cx="60" cy="5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8" name="Oval 225"/>
              <p:cNvSpPr>
                <a:spLocks noChangeArrowheads="1"/>
              </p:cNvSpPr>
              <p:nvPr/>
            </p:nvSpPr>
            <p:spPr bwMode="auto">
              <a:xfrm flipH="1">
                <a:off x="2460" y="2675"/>
                <a:ext cx="43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9" name="Oval 226"/>
              <p:cNvSpPr>
                <a:spLocks noChangeArrowheads="1"/>
              </p:cNvSpPr>
              <p:nvPr/>
            </p:nvSpPr>
            <p:spPr bwMode="auto">
              <a:xfrm flipH="1">
                <a:off x="2555" y="2684"/>
                <a:ext cx="60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4545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09 w 1345"/>
                  <a:gd name="T1" fmla="*/ 167 h 1366"/>
                  <a:gd name="T2" fmla="*/ 0 w 1345"/>
                  <a:gd name="T3" fmla="*/ 0 h 1366"/>
                  <a:gd name="T4" fmla="*/ 0 w 1345"/>
                  <a:gd name="T5" fmla="*/ 1136 h 1366"/>
                  <a:gd name="T6" fmla="*/ 1324 w 1345"/>
                  <a:gd name="T7" fmla="*/ 1345 h 1366"/>
                  <a:gd name="T8" fmla="*/ 1309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1pPr>
                <a:lvl2pPr marL="742950" indent="-28575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2pPr>
                <a:lvl3pPr marL="11430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3pPr>
                <a:lvl4pPr marL="16002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4pPr>
                <a:lvl5pPr marL="20574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9pPr>
              </a:lstStyle>
              <a:p>
                <a:r>
                  <a:rPr kumimoji="0" lang="en-US" altLang="ko-KR" sz="1292"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</a:t>
                </a:r>
                <a:endParaRPr kumimoji="0" lang="ko-KR" altLang="en-US" sz="1292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 228"/>
              <p:cNvSpPr>
                <a:spLocks/>
              </p:cNvSpPr>
              <p:nvPr/>
            </p:nvSpPr>
            <p:spPr bwMode="auto">
              <a:xfrm>
                <a:off x="1830" y="1130"/>
                <a:ext cx="1665" cy="213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51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4"/>
          <p:cNvSpPr>
            <a:spLocks/>
          </p:cNvSpPr>
          <p:nvPr/>
        </p:nvSpPr>
        <p:spPr bwMode="auto">
          <a:xfrm flipV="1">
            <a:off x="3299363" y="3527104"/>
            <a:ext cx="2001730" cy="215498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>
              <a:defRPr/>
            </a:pPr>
            <a:endParaRPr lang="ko-KR" altLang="en-US" sz="1477" ker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5" name="직선 연결선 84"/>
          <p:cNvCxnSpPr/>
          <p:nvPr/>
        </p:nvCxnSpPr>
        <p:spPr bwMode="auto">
          <a:xfrm>
            <a:off x="5833227" y="3860424"/>
            <a:ext cx="2394564" cy="1751607"/>
          </a:xfrm>
          <a:prstGeom prst="line">
            <a:avLst/>
          </a:prstGeom>
          <a:solidFill>
            <a:srgbClr val="FF99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직선 연결선 2"/>
          <p:cNvCxnSpPr>
            <a:stCxn id="37" idx="1"/>
            <a:endCxn id="66" idx="2"/>
          </p:cNvCxnSpPr>
          <p:nvPr/>
        </p:nvCxnSpPr>
        <p:spPr bwMode="auto">
          <a:xfrm>
            <a:off x="711834" y="1752611"/>
            <a:ext cx="1799630" cy="1633784"/>
          </a:xfrm>
          <a:prstGeom prst="line">
            <a:avLst/>
          </a:prstGeom>
          <a:solidFill>
            <a:srgbClr val="FF99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9394" name="그룹 2"/>
          <p:cNvGrpSpPr>
            <a:grpSpLocks/>
          </p:cNvGrpSpPr>
          <p:nvPr/>
        </p:nvGrpSpPr>
        <p:grpSpPr bwMode="auto">
          <a:xfrm>
            <a:off x="450928" y="1301995"/>
            <a:ext cx="598220" cy="676800"/>
            <a:chOff x="809159" y="4814047"/>
            <a:chExt cx="688975" cy="748387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1336086" y="5283915"/>
              <a:ext cx="61170" cy="37152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1385452" y="5317789"/>
              <a:ext cx="112682" cy="57914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1381159" y="5337458"/>
              <a:ext cx="110536" cy="41523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1407988" y="5314512"/>
              <a:ext cx="25756" cy="2731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1396183" y="5313418"/>
              <a:ext cx="35414" cy="5464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1412280" y="5311233"/>
              <a:ext cx="15024" cy="6556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1388671" y="5315604"/>
              <a:ext cx="30049" cy="2294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995891" y="5254537"/>
              <a:ext cx="212756" cy="307897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1009842" y="5244705"/>
              <a:ext cx="212756" cy="307897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1027013" y="5336366"/>
              <a:ext cx="283317" cy="59007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1098915" y="5351664"/>
              <a:ext cx="291902" cy="79768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1044184" y="5396465"/>
              <a:ext cx="74048" cy="34967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990525" y="5405207"/>
              <a:ext cx="89073" cy="50265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809159" y="5122193"/>
              <a:ext cx="119122" cy="249140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811305" y="5080670"/>
              <a:ext cx="509756" cy="20324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922915" y="5218352"/>
              <a:ext cx="392780" cy="150795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937939" y="5307955"/>
              <a:ext cx="119122" cy="4261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1036671" y="5314512"/>
              <a:ext cx="12878" cy="1420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1219110" y="5250041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1209452" y="5251134"/>
              <a:ext cx="1073" cy="5682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1229842" y="5248948"/>
              <a:ext cx="3220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1238427" y="5247855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1245939" y="5246763"/>
              <a:ext cx="536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1255598" y="5244578"/>
              <a:ext cx="536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1264183" y="5244578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1272768" y="5240207"/>
              <a:ext cx="1074" cy="5572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1280281" y="5240207"/>
              <a:ext cx="1073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1288866" y="5239114"/>
              <a:ext cx="214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1298524" y="5238021"/>
              <a:ext cx="1074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1092476" y="5272988"/>
              <a:ext cx="65464" cy="43709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1101061" y="5297028"/>
              <a:ext cx="0" cy="1420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1152573" y="5287193"/>
              <a:ext cx="0" cy="13113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1146134" y="5293750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1109647" y="5302491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1117159" y="5303584"/>
              <a:ext cx="20390" cy="4371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958330" y="5282822"/>
              <a:ext cx="81561" cy="2513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951891" y="5287193"/>
              <a:ext cx="92293" cy="15298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9439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2"/>
                <a:ext cx="69" cy="205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931500" y="5135306"/>
              <a:ext cx="245756" cy="655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931500" y="5130935"/>
              <a:ext cx="245756" cy="64470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916476" y="4815139"/>
              <a:ext cx="358439" cy="360597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964769" y="5106895"/>
              <a:ext cx="294049" cy="68841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905744" y="4856663"/>
              <a:ext cx="12878" cy="319073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1233061" y="5112358"/>
              <a:ext cx="10732" cy="19669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1213744" y="5116729"/>
              <a:ext cx="8585" cy="1639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1146134" y="5132027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1124671" y="5135306"/>
              <a:ext cx="10732" cy="1202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1101061" y="5138584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950817" y="4841365"/>
              <a:ext cx="297268" cy="283014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905744" y="4814047"/>
              <a:ext cx="368098" cy="44801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9395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783" y="5123958"/>
            <a:ext cx="911038" cy="117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511464" y="3285700"/>
            <a:ext cx="771350" cy="405954"/>
            <a:chOff x="4191412" y="2433205"/>
            <a:chExt cx="1165169" cy="535478"/>
          </a:xfrm>
        </p:grpSpPr>
        <p:sp>
          <p:nvSpPr>
            <p:cNvPr id="64" name="AutoShape 20"/>
            <p:cNvSpPr>
              <a:spLocks noChangeArrowheads="1"/>
            </p:cNvSpPr>
            <p:nvPr/>
          </p:nvSpPr>
          <p:spPr bwMode="auto">
            <a:xfrm>
              <a:off x="4196118" y="2443770"/>
              <a:ext cx="1160463" cy="524913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4232630" y="2636889"/>
              <a:ext cx="1060450" cy="266707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477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cs typeface="Times New Roman" pitchFamily="18" charset="0"/>
                </a:rPr>
                <a:t>ROUTER</a:t>
              </a:r>
              <a:endParaRPr lang="ko-KR" altLang="en-US" sz="1477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22"/>
            <p:cNvSpPr>
              <a:spLocks noChangeArrowheads="1"/>
            </p:cNvSpPr>
            <p:nvPr/>
          </p:nvSpPr>
          <p:spPr bwMode="auto">
            <a:xfrm>
              <a:off x="4191412" y="2433205"/>
              <a:ext cx="1162050" cy="265644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AutoShape 23"/>
            <p:cNvSpPr>
              <a:spLocks noChangeArrowheads="1"/>
            </p:cNvSpPr>
            <p:nvPr/>
          </p:nvSpPr>
          <p:spPr bwMode="auto">
            <a:xfrm rot="5400000">
              <a:off x="4817002" y="2205623"/>
              <a:ext cx="122196" cy="717550"/>
            </a:xfrm>
            <a:custGeom>
              <a:avLst/>
              <a:gdLst>
                <a:gd name="T0" fmla="*/ 321 w 21600"/>
                <a:gd name="T1" fmla="*/ 465 h 21600"/>
                <a:gd name="T2" fmla="*/ 161 w 21600"/>
                <a:gd name="T3" fmla="*/ 11727 h 21600"/>
                <a:gd name="T4" fmla="*/ 389 w 21600"/>
                <a:gd name="T5" fmla="*/ 3422 h 21600"/>
                <a:gd name="T6" fmla="*/ 1090 w 21600"/>
                <a:gd name="T7" fmla="*/ 7209 h 21600"/>
                <a:gd name="T8" fmla="*/ 896 w 21600"/>
                <a:gd name="T9" fmla="*/ 11062 h 21600"/>
                <a:gd name="T10" fmla="*/ 659 w 21600"/>
                <a:gd name="T11" fmla="*/ 78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AutoShape 24"/>
            <p:cNvSpPr>
              <a:spLocks noChangeArrowheads="1"/>
            </p:cNvSpPr>
            <p:nvPr/>
          </p:nvSpPr>
          <p:spPr bwMode="auto">
            <a:xfrm rot="-5400000">
              <a:off x="4571500" y="2167222"/>
              <a:ext cx="120071" cy="731838"/>
            </a:xfrm>
            <a:custGeom>
              <a:avLst/>
              <a:gdLst>
                <a:gd name="T0" fmla="*/ 307 w 21600"/>
                <a:gd name="T1" fmla="*/ 474 h 21600"/>
                <a:gd name="T2" fmla="*/ 158 w 21600"/>
                <a:gd name="T3" fmla="*/ 12197 h 21600"/>
                <a:gd name="T4" fmla="*/ 374 w 21600"/>
                <a:gd name="T5" fmla="*/ 3558 h 21600"/>
                <a:gd name="T6" fmla="*/ 1055 w 21600"/>
                <a:gd name="T7" fmla="*/ 7488 h 21600"/>
                <a:gd name="T8" fmla="*/ 864 w 21600"/>
                <a:gd name="T9" fmla="*/ 11520 h 21600"/>
                <a:gd name="T10" fmla="*/ 639 w 21600"/>
                <a:gd name="T11" fmla="*/ 813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303159" y="3541213"/>
            <a:ext cx="771350" cy="405954"/>
            <a:chOff x="4191412" y="2433205"/>
            <a:chExt cx="1165169" cy="535478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auto">
            <a:xfrm>
              <a:off x="4196118" y="2443770"/>
              <a:ext cx="1160463" cy="524913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4232630" y="2636889"/>
              <a:ext cx="1060450" cy="266707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477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cs typeface="Times New Roman" pitchFamily="18" charset="0"/>
                </a:rPr>
                <a:t>ROUTER</a:t>
              </a:r>
              <a:endParaRPr lang="ko-KR" altLang="en-US" sz="1477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22"/>
            <p:cNvSpPr>
              <a:spLocks noChangeArrowheads="1"/>
            </p:cNvSpPr>
            <p:nvPr/>
          </p:nvSpPr>
          <p:spPr bwMode="auto">
            <a:xfrm>
              <a:off x="4191412" y="2433205"/>
              <a:ext cx="1162050" cy="265644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 rot="5400000">
              <a:off x="4817002" y="2205623"/>
              <a:ext cx="122196" cy="717550"/>
            </a:xfrm>
            <a:custGeom>
              <a:avLst/>
              <a:gdLst>
                <a:gd name="T0" fmla="*/ 321 w 21600"/>
                <a:gd name="T1" fmla="*/ 465 h 21600"/>
                <a:gd name="T2" fmla="*/ 161 w 21600"/>
                <a:gd name="T3" fmla="*/ 11727 h 21600"/>
                <a:gd name="T4" fmla="*/ 389 w 21600"/>
                <a:gd name="T5" fmla="*/ 3422 h 21600"/>
                <a:gd name="T6" fmla="*/ 1090 w 21600"/>
                <a:gd name="T7" fmla="*/ 7209 h 21600"/>
                <a:gd name="T8" fmla="*/ 896 w 21600"/>
                <a:gd name="T9" fmla="*/ 11062 h 21600"/>
                <a:gd name="T10" fmla="*/ 659 w 21600"/>
                <a:gd name="T11" fmla="*/ 78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 rot="-5400000">
              <a:off x="4571500" y="2167222"/>
              <a:ext cx="120071" cy="731838"/>
            </a:xfrm>
            <a:custGeom>
              <a:avLst/>
              <a:gdLst>
                <a:gd name="T0" fmla="*/ 307 w 21600"/>
                <a:gd name="T1" fmla="*/ 474 h 21600"/>
                <a:gd name="T2" fmla="*/ 158 w 21600"/>
                <a:gd name="T3" fmla="*/ 12197 h 21600"/>
                <a:gd name="T4" fmla="*/ 374 w 21600"/>
                <a:gd name="T5" fmla="*/ 3558 h 21600"/>
                <a:gd name="T6" fmla="*/ 1055 w 21600"/>
                <a:gd name="T7" fmla="*/ 7488 h 21600"/>
                <a:gd name="T8" fmla="*/ 864 w 21600"/>
                <a:gd name="T9" fmla="*/ 11520 h 21600"/>
                <a:gd name="T10" fmla="*/ 639 w 21600"/>
                <a:gd name="T11" fmla="*/ 813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034482" y="2299029"/>
            <a:ext cx="1083478" cy="436098"/>
            <a:chOff x="2610322" y="5109168"/>
            <a:chExt cx="1495425" cy="742950"/>
          </a:xfrm>
        </p:grpSpPr>
        <p:sp>
          <p:nvSpPr>
            <p:cNvPr id="77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477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HUB</a:t>
              </a:r>
              <a:endParaRPr lang="ko-KR" altLang="en-US" sz="1477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466364" y="4459269"/>
            <a:ext cx="1083478" cy="436098"/>
            <a:chOff x="2610322" y="5109168"/>
            <a:chExt cx="1495425" cy="742950"/>
          </a:xfrm>
        </p:grpSpPr>
        <p:sp>
          <p:nvSpPr>
            <p:cNvPr id="81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477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477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864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그룹 237"/>
          <p:cNvGrpSpPr/>
          <p:nvPr/>
        </p:nvGrpSpPr>
        <p:grpSpPr>
          <a:xfrm>
            <a:off x="3936080" y="1501753"/>
            <a:ext cx="3190389" cy="804379"/>
            <a:chOff x="666427" y="2820692"/>
            <a:chExt cx="2913681" cy="619932"/>
          </a:xfrm>
        </p:grpSpPr>
        <p:sp>
          <p:nvSpPr>
            <p:cNvPr id="459" name="직사각형 458"/>
            <p:cNvSpPr/>
            <p:nvPr/>
          </p:nvSpPr>
          <p:spPr bwMode="auto">
            <a:xfrm>
              <a:off x="666427" y="2820692"/>
              <a:ext cx="2913681" cy="619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0" name="직사각형 459"/>
            <p:cNvSpPr/>
            <p:nvPr/>
          </p:nvSpPr>
          <p:spPr bwMode="auto">
            <a:xfrm>
              <a:off x="852407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1" name="직사각형 460"/>
            <p:cNvSpPr/>
            <p:nvPr/>
          </p:nvSpPr>
          <p:spPr bwMode="auto">
            <a:xfrm>
              <a:off x="1580827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2" name="직사각형 461"/>
            <p:cNvSpPr/>
            <p:nvPr/>
          </p:nvSpPr>
          <p:spPr bwMode="auto">
            <a:xfrm>
              <a:off x="2309247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3" name="직사각형 462"/>
            <p:cNvSpPr/>
            <p:nvPr/>
          </p:nvSpPr>
          <p:spPr bwMode="auto">
            <a:xfrm>
              <a:off x="3084162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2219" tIns="44213" rIns="52219" bIns="442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84210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61" b="1"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3967353" y="3392124"/>
            <a:ext cx="666274" cy="803198"/>
            <a:chOff x="809159" y="4814047"/>
            <a:chExt cx="688975" cy="760924"/>
          </a:xfrm>
        </p:grpSpPr>
        <p:sp>
          <p:nvSpPr>
            <p:cNvPr id="407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8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1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2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3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4" name="Freeform 182"/>
            <p:cNvSpPr>
              <a:spLocks/>
            </p:cNvSpPr>
            <p:nvPr/>
          </p:nvSpPr>
          <p:spPr bwMode="auto">
            <a:xfrm flipH="1">
              <a:off x="979315" y="5242239"/>
              <a:ext cx="191025" cy="33273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5" name="Freeform 183"/>
            <p:cNvSpPr>
              <a:spLocks/>
            </p:cNvSpPr>
            <p:nvPr/>
          </p:nvSpPr>
          <p:spPr bwMode="auto">
            <a:xfrm flipH="1">
              <a:off x="993669" y="5232173"/>
              <a:ext cx="191025" cy="332733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6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7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8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9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2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3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4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5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6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7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8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9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1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2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3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4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5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6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7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8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9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0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1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2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3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44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457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8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45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6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7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8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9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0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1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2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3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4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5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6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4791650" y="3399119"/>
            <a:ext cx="666274" cy="803198"/>
            <a:chOff x="809159" y="4814047"/>
            <a:chExt cx="688975" cy="760924"/>
          </a:xfrm>
        </p:grpSpPr>
        <p:sp>
          <p:nvSpPr>
            <p:cNvPr id="35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2" name="Freeform 182"/>
            <p:cNvSpPr>
              <a:spLocks/>
            </p:cNvSpPr>
            <p:nvPr/>
          </p:nvSpPr>
          <p:spPr bwMode="auto">
            <a:xfrm flipH="1">
              <a:off x="979315" y="5242239"/>
              <a:ext cx="191025" cy="33273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3" name="Freeform 183"/>
            <p:cNvSpPr>
              <a:spLocks/>
            </p:cNvSpPr>
            <p:nvPr/>
          </p:nvSpPr>
          <p:spPr bwMode="auto">
            <a:xfrm flipH="1">
              <a:off x="993669" y="5232173"/>
              <a:ext cx="191025" cy="332733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40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0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39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696709" y="3375464"/>
            <a:ext cx="666274" cy="803198"/>
            <a:chOff x="809159" y="4814047"/>
            <a:chExt cx="688975" cy="760924"/>
          </a:xfrm>
        </p:grpSpPr>
        <p:sp>
          <p:nvSpPr>
            <p:cNvPr id="303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4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5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6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7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8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9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0" name="Freeform 182"/>
            <p:cNvSpPr>
              <a:spLocks/>
            </p:cNvSpPr>
            <p:nvPr/>
          </p:nvSpPr>
          <p:spPr bwMode="auto">
            <a:xfrm flipH="1">
              <a:off x="979315" y="5242239"/>
              <a:ext cx="191025" cy="33273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1" name="Freeform 183"/>
            <p:cNvSpPr>
              <a:spLocks/>
            </p:cNvSpPr>
            <p:nvPr/>
          </p:nvSpPr>
          <p:spPr bwMode="auto">
            <a:xfrm flipH="1">
              <a:off x="993669" y="5232173"/>
              <a:ext cx="191025" cy="332733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2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3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4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5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6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7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8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9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0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1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2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3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4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5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6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8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9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0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1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2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3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4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5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6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7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8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9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0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353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4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341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2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3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4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5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6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7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8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9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0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1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2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6609692" y="3434634"/>
            <a:ext cx="666274" cy="803198"/>
            <a:chOff x="809159" y="4814047"/>
            <a:chExt cx="688975" cy="760924"/>
          </a:xfrm>
        </p:grpSpPr>
        <p:sp>
          <p:nvSpPr>
            <p:cNvPr id="251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2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3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4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5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6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7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8" name="Freeform 182"/>
            <p:cNvSpPr>
              <a:spLocks/>
            </p:cNvSpPr>
            <p:nvPr/>
          </p:nvSpPr>
          <p:spPr bwMode="auto">
            <a:xfrm flipH="1">
              <a:off x="979315" y="5242239"/>
              <a:ext cx="191025" cy="33273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9" name="Freeform 183"/>
            <p:cNvSpPr>
              <a:spLocks/>
            </p:cNvSpPr>
            <p:nvPr/>
          </p:nvSpPr>
          <p:spPr bwMode="auto">
            <a:xfrm flipH="1">
              <a:off x="993669" y="5232173"/>
              <a:ext cx="191025" cy="332733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6527" bIns="26527" anchor="ctr">
              <a:spAutoFit/>
            </a:bodyPr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0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1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2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3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4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5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6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7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8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9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0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1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2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3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4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5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6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7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8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9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0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1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2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3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4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5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7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88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301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2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934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89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0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1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2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3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4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5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6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7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8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9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0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934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247" name="직선 연결선 246"/>
          <p:cNvCxnSpPr/>
          <p:nvPr/>
        </p:nvCxnSpPr>
        <p:spPr bwMode="auto">
          <a:xfrm flipH="1">
            <a:off x="4251302" y="2085886"/>
            <a:ext cx="106538" cy="1387711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직선 연결선 247"/>
          <p:cNvCxnSpPr>
            <a:endCxn id="405" idx="2"/>
          </p:cNvCxnSpPr>
          <p:nvPr/>
        </p:nvCxnSpPr>
        <p:spPr bwMode="auto">
          <a:xfrm>
            <a:off x="5052433" y="2055549"/>
            <a:ext cx="52163" cy="1386075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9" name="직선 연결선 248"/>
          <p:cNvCxnSpPr>
            <a:endCxn id="353" idx="2"/>
          </p:cNvCxnSpPr>
          <p:nvPr/>
        </p:nvCxnSpPr>
        <p:spPr bwMode="auto">
          <a:xfrm>
            <a:off x="5938319" y="2051074"/>
            <a:ext cx="71336" cy="1366898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0" name="직선 연결선 249"/>
          <p:cNvCxnSpPr/>
          <p:nvPr/>
        </p:nvCxnSpPr>
        <p:spPr bwMode="auto">
          <a:xfrm>
            <a:off x="6811341" y="2059110"/>
            <a:ext cx="111297" cy="1410946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1" name="직선 화살표 연결선 470"/>
          <p:cNvCxnSpPr/>
          <p:nvPr/>
        </p:nvCxnSpPr>
        <p:spPr bwMode="auto">
          <a:xfrm flipV="1">
            <a:off x="4087635" y="2080752"/>
            <a:ext cx="59762" cy="1289149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72" name="직선 화살표 연결선 471"/>
          <p:cNvCxnSpPr/>
          <p:nvPr/>
        </p:nvCxnSpPr>
        <p:spPr bwMode="auto">
          <a:xfrm>
            <a:off x="5788825" y="2124205"/>
            <a:ext cx="113365" cy="127352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73" name="직선 화살표 연결선 472"/>
          <p:cNvCxnSpPr/>
          <p:nvPr/>
        </p:nvCxnSpPr>
        <p:spPr bwMode="auto">
          <a:xfrm>
            <a:off x="6696712" y="2151368"/>
            <a:ext cx="113365" cy="127352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74" name="직선 화살표 연결선 473"/>
          <p:cNvCxnSpPr/>
          <p:nvPr/>
        </p:nvCxnSpPr>
        <p:spPr bwMode="auto">
          <a:xfrm>
            <a:off x="4940960" y="2169917"/>
            <a:ext cx="81415" cy="124396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83" name="TextBox 482"/>
          <p:cNvSpPr txBox="1"/>
          <p:nvPr/>
        </p:nvSpPr>
        <p:spPr>
          <a:xfrm>
            <a:off x="4178088" y="1425699"/>
            <a:ext cx="311304" cy="396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197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4" name="TextBox 483"/>
          <p:cNvSpPr txBox="1"/>
          <p:nvPr/>
        </p:nvSpPr>
        <p:spPr>
          <a:xfrm>
            <a:off x="4906463" y="1405871"/>
            <a:ext cx="311304" cy="396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197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5" name="TextBox 484"/>
          <p:cNvSpPr txBox="1"/>
          <p:nvPr/>
        </p:nvSpPr>
        <p:spPr>
          <a:xfrm>
            <a:off x="5712686" y="1447242"/>
            <a:ext cx="311304" cy="396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197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6556120" y="1416467"/>
            <a:ext cx="311304" cy="396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sz="197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0" name="표 4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24753"/>
              </p:ext>
            </p:extLst>
          </p:nvPr>
        </p:nvGraphicFramePr>
        <p:xfrm>
          <a:off x="5554399" y="4636720"/>
          <a:ext cx="1295051" cy="336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A.M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D.M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3" name="표 4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49939"/>
              </p:ext>
            </p:extLst>
          </p:nvPr>
        </p:nvGraphicFramePr>
        <p:xfrm>
          <a:off x="2790618" y="4629606"/>
          <a:ext cx="2763781" cy="348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0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192.168.4.10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AC92-EAE1-4E34-95A8-13C242A10183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464" name="표 4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65303"/>
              </p:ext>
            </p:extLst>
          </p:nvPr>
        </p:nvGraphicFramePr>
        <p:xfrm>
          <a:off x="1490884" y="4636720"/>
          <a:ext cx="1295051" cy="336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5001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5" name="표 4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13567"/>
              </p:ext>
            </p:extLst>
          </p:nvPr>
        </p:nvGraphicFramePr>
        <p:xfrm>
          <a:off x="183079" y="4636720"/>
          <a:ext cx="1295051" cy="336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24" marR="88424" marT="44213" marB="442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706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1099457" y="631458"/>
            <a:ext cx="6494544" cy="6055587"/>
            <a:chOff x="1099457" y="631458"/>
            <a:chExt cx="6494544" cy="6055587"/>
          </a:xfrm>
        </p:grpSpPr>
        <p:cxnSp>
          <p:nvCxnSpPr>
            <p:cNvPr id="57" name="직선 연결선 56"/>
            <p:cNvCxnSpPr/>
            <p:nvPr/>
          </p:nvCxnSpPr>
          <p:spPr>
            <a:xfrm>
              <a:off x="5948625" y="2743200"/>
              <a:ext cx="1099394" cy="112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5948625" y="4489865"/>
              <a:ext cx="1099394" cy="112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자유형 52"/>
            <p:cNvSpPr/>
            <p:nvPr/>
          </p:nvSpPr>
          <p:spPr>
            <a:xfrm>
              <a:off x="5948625" y="1214927"/>
              <a:ext cx="1354666" cy="4854222"/>
            </a:xfrm>
            <a:custGeom>
              <a:avLst/>
              <a:gdLst>
                <a:gd name="connsiteX0" fmla="*/ 688622 w 1354666"/>
                <a:gd name="connsiteY0" fmla="*/ 0 h 4854222"/>
                <a:gd name="connsiteX1" fmla="*/ 0 w 1354666"/>
                <a:gd name="connsiteY1" fmla="*/ 0 h 4854222"/>
                <a:gd name="connsiteX2" fmla="*/ 22577 w 1354666"/>
                <a:gd name="connsiteY2" fmla="*/ 4831645 h 4854222"/>
                <a:gd name="connsiteX3" fmla="*/ 982133 w 1354666"/>
                <a:gd name="connsiteY3" fmla="*/ 4831645 h 4854222"/>
                <a:gd name="connsiteX4" fmla="*/ 982133 w 1354666"/>
                <a:gd name="connsiteY4" fmla="*/ 4831645 h 4854222"/>
                <a:gd name="connsiteX5" fmla="*/ 1354666 w 1354666"/>
                <a:gd name="connsiteY5" fmla="*/ 4854222 h 485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666" h="4854222">
                  <a:moveTo>
                    <a:pt x="688622" y="0"/>
                  </a:moveTo>
                  <a:lnTo>
                    <a:pt x="0" y="0"/>
                  </a:lnTo>
                  <a:lnTo>
                    <a:pt x="22577" y="4831645"/>
                  </a:lnTo>
                  <a:lnTo>
                    <a:pt x="982133" y="4831645"/>
                  </a:lnTo>
                  <a:lnTo>
                    <a:pt x="982133" y="4831645"/>
                  </a:lnTo>
                  <a:lnTo>
                    <a:pt x="1354666" y="4854222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/>
            <p:cNvCxnSpPr/>
            <p:nvPr/>
          </p:nvCxnSpPr>
          <p:spPr>
            <a:xfrm flipV="1">
              <a:off x="1099457" y="3583396"/>
              <a:ext cx="3207106" cy="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 descr="C:\Users\Toshiba\AppData\Local\Microsoft\Windows\Temporary Internet Files\Content.IE5\TBE21NJN\MC900428971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0008" y="631458"/>
              <a:ext cx="896022" cy="1321374"/>
            </a:xfrm>
            <a:prstGeom prst="rect">
              <a:avLst/>
            </a:prstGeom>
            <a:noFill/>
          </p:spPr>
        </p:pic>
        <p:pic>
          <p:nvPicPr>
            <p:cNvPr id="4" name="Picture 2" descr="C:\Users\Toshiba\AppData\Local\Microsoft\Windows\Temporary Internet Files\Content.IE5\TBE21NJN\MC900428971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0008" y="2212242"/>
              <a:ext cx="896022" cy="1321374"/>
            </a:xfrm>
            <a:prstGeom prst="rect">
              <a:avLst/>
            </a:prstGeom>
            <a:noFill/>
          </p:spPr>
        </p:pic>
        <p:pic>
          <p:nvPicPr>
            <p:cNvPr id="5" name="Picture 2" descr="C:\Users\Toshiba\AppData\Local\Microsoft\Windows\Temporary Internet Files\Content.IE5\TBE21NJN\MC900428971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97979" y="3829178"/>
              <a:ext cx="896022" cy="1321374"/>
            </a:xfrm>
            <a:prstGeom prst="rect">
              <a:avLst/>
            </a:prstGeom>
            <a:noFill/>
          </p:spPr>
        </p:pic>
        <p:pic>
          <p:nvPicPr>
            <p:cNvPr id="6" name="Picture 2" descr="C:\Users\Toshiba\AppData\Local\Microsoft\Windows\Temporary Internet Files\Content.IE5\TBE21NJN\MC900428971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97979" y="5365671"/>
              <a:ext cx="896022" cy="1321374"/>
            </a:xfrm>
            <a:prstGeom prst="rect">
              <a:avLst/>
            </a:prstGeom>
            <a:noFill/>
          </p:spPr>
        </p:pic>
        <p:grpSp>
          <p:nvGrpSpPr>
            <p:cNvPr id="7" name="그룹 79"/>
            <p:cNvGrpSpPr/>
            <p:nvPr/>
          </p:nvGrpSpPr>
          <p:grpSpPr>
            <a:xfrm>
              <a:off x="3602466" y="3038131"/>
              <a:ext cx="1004620" cy="990970"/>
              <a:chOff x="3995738" y="404813"/>
              <a:chExt cx="1476375" cy="1450975"/>
            </a:xfrm>
          </p:grpSpPr>
          <p:sp>
            <p:nvSpPr>
              <p:cNvPr id="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995738" y="404813"/>
                <a:ext cx="1476375" cy="1450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3995738" y="558801"/>
                <a:ext cx="1298575" cy="1285875"/>
              </a:xfrm>
              <a:prstGeom prst="rect">
                <a:avLst/>
              </a:prstGeom>
              <a:solidFill>
                <a:srgbClr val="0096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4000501" y="563563"/>
                <a:ext cx="1289050" cy="12763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1113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3995738" y="404813"/>
                <a:ext cx="1465263" cy="153988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104" y="0"/>
                  </a:cxn>
                  <a:cxn ang="0">
                    <a:pos x="923" y="0"/>
                  </a:cxn>
                  <a:cxn ang="0">
                    <a:pos x="818" y="97"/>
                  </a:cxn>
                  <a:cxn ang="0">
                    <a:pos x="0" y="97"/>
                  </a:cxn>
                </a:cxnLst>
                <a:rect l="0" t="0" r="r" b="b"/>
                <a:pathLst>
                  <a:path w="923" h="97">
                    <a:moveTo>
                      <a:pt x="0" y="97"/>
                    </a:moveTo>
                    <a:lnTo>
                      <a:pt x="104" y="0"/>
                    </a:lnTo>
                    <a:lnTo>
                      <a:pt x="923" y="0"/>
                    </a:lnTo>
                    <a:lnTo>
                      <a:pt x="818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B4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3995738" y="404813"/>
                <a:ext cx="1465263" cy="153988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104" y="0"/>
                  </a:cxn>
                  <a:cxn ang="0">
                    <a:pos x="923" y="0"/>
                  </a:cxn>
                  <a:cxn ang="0">
                    <a:pos x="818" y="97"/>
                  </a:cxn>
                  <a:cxn ang="0">
                    <a:pos x="0" y="97"/>
                  </a:cxn>
                </a:cxnLst>
                <a:rect l="0" t="0" r="r" b="b"/>
                <a:pathLst>
                  <a:path w="923" h="97">
                    <a:moveTo>
                      <a:pt x="0" y="97"/>
                    </a:moveTo>
                    <a:lnTo>
                      <a:pt x="104" y="0"/>
                    </a:lnTo>
                    <a:lnTo>
                      <a:pt x="923" y="0"/>
                    </a:lnTo>
                    <a:lnTo>
                      <a:pt x="818" y="9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1113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5294313" y="404813"/>
                <a:ext cx="166688" cy="1427163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105" y="0"/>
                  </a:cxn>
                  <a:cxn ang="0">
                    <a:pos x="105" y="803"/>
                  </a:cxn>
                  <a:cxn ang="0">
                    <a:pos x="0" y="899"/>
                  </a:cxn>
                  <a:cxn ang="0">
                    <a:pos x="0" y="97"/>
                  </a:cxn>
                </a:cxnLst>
                <a:rect l="0" t="0" r="r" b="b"/>
                <a:pathLst>
                  <a:path w="105" h="899">
                    <a:moveTo>
                      <a:pt x="0" y="97"/>
                    </a:moveTo>
                    <a:lnTo>
                      <a:pt x="105" y="0"/>
                    </a:lnTo>
                    <a:lnTo>
                      <a:pt x="105" y="803"/>
                    </a:lnTo>
                    <a:lnTo>
                      <a:pt x="0" y="899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5A8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5294313" y="404813"/>
                <a:ext cx="166688" cy="1427163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105" y="0"/>
                  </a:cxn>
                  <a:cxn ang="0">
                    <a:pos x="105" y="803"/>
                  </a:cxn>
                  <a:cxn ang="0">
                    <a:pos x="0" y="899"/>
                  </a:cxn>
                  <a:cxn ang="0">
                    <a:pos x="0" y="97"/>
                  </a:cxn>
                </a:cxnLst>
                <a:rect l="0" t="0" r="r" b="b"/>
                <a:pathLst>
                  <a:path w="105" h="899">
                    <a:moveTo>
                      <a:pt x="0" y="97"/>
                    </a:moveTo>
                    <a:lnTo>
                      <a:pt x="105" y="0"/>
                    </a:lnTo>
                    <a:lnTo>
                      <a:pt x="105" y="803"/>
                    </a:lnTo>
                    <a:lnTo>
                      <a:pt x="0" y="899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113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4054476" y="1089026"/>
                <a:ext cx="449263" cy="200025"/>
              </a:xfrm>
              <a:custGeom>
                <a:avLst/>
                <a:gdLst/>
                <a:ahLst/>
                <a:cxnLst>
                  <a:cxn ang="0">
                    <a:pos x="283" y="30"/>
                  </a:cxn>
                  <a:cxn ang="0">
                    <a:pos x="67" y="30"/>
                  </a:cxn>
                  <a:cxn ang="0">
                    <a:pos x="67" y="0"/>
                  </a:cxn>
                  <a:cxn ang="0">
                    <a:pos x="0" y="59"/>
                  </a:cxn>
                  <a:cxn ang="0">
                    <a:pos x="67" y="126"/>
                  </a:cxn>
                  <a:cxn ang="0">
                    <a:pos x="67" y="97"/>
                  </a:cxn>
                  <a:cxn ang="0">
                    <a:pos x="283" y="97"/>
                  </a:cxn>
                  <a:cxn ang="0">
                    <a:pos x="283" y="30"/>
                  </a:cxn>
                </a:cxnLst>
                <a:rect l="0" t="0" r="r" b="b"/>
                <a:pathLst>
                  <a:path w="283" h="126">
                    <a:moveTo>
                      <a:pt x="283" y="30"/>
                    </a:moveTo>
                    <a:lnTo>
                      <a:pt x="67" y="30"/>
                    </a:lnTo>
                    <a:lnTo>
                      <a:pt x="67" y="0"/>
                    </a:lnTo>
                    <a:lnTo>
                      <a:pt x="0" y="59"/>
                    </a:lnTo>
                    <a:lnTo>
                      <a:pt x="67" y="126"/>
                    </a:lnTo>
                    <a:lnTo>
                      <a:pt x="67" y="97"/>
                    </a:lnTo>
                    <a:lnTo>
                      <a:pt x="283" y="97"/>
                    </a:lnTo>
                    <a:lnTo>
                      <a:pt x="283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4054476" y="1089026"/>
                <a:ext cx="449263" cy="200025"/>
              </a:xfrm>
              <a:custGeom>
                <a:avLst/>
                <a:gdLst/>
                <a:ahLst/>
                <a:cxnLst>
                  <a:cxn ang="0">
                    <a:pos x="283" y="30"/>
                  </a:cxn>
                  <a:cxn ang="0">
                    <a:pos x="67" y="30"/>
                  </a:cxn>
                  <a:cxn ang="0">
                    <a:pos x="67" y="0"/>
                  </a:cxn>
                  <a:cxn ang="0">
                    <a:pos x="0" y="59"/>
                  </a:cxn>
                  <a:cxn ang="0">
                    <a:pos x="67" y="126"/>
                  </a:cxn>
                  <a:cxn ang="0">
                    <a:pos x="67" y="97"/>
                  </a:cxn>
                  <a:cxn ang="0">
                    <a:pos x="283" y="97"/>
                  </a:cxn>
                  <a:cxn ang="0">
                    <a:pos x="283" y="30"/>
                  </a:cxn>
                </a:cxnLst>
                <a:rect l="0" t="0" r="r" b="b"/>
                <a:pathLst>
                  <a:path w="283" h="126">
                    <a:moveTo>
                      <a:pt x="283" y="30"/>
                    </a:moveTo>
                    <a:lnTo>
                      <a:pt x="67" y="30"/>
                    </a:lnTo>
                    <a:lnTo>
                      <a:pt x="67" y="0"/>
                    </a:lnTo>
                    <a:lnTo>
                      <a:pt x="0" y="59"/>
                    </a:lnTo>
                    <a:lnTo>
                      <a:pt x="67" y="126"/>
                    </a:lnTo>
                    <a:lnTo>
                      <a:pt x="67" y="97"/>
                    </a:lnTo>
                    <a:lnTo>
                      <a:pt x="283" y="97"/>
                    </a:lnTo>
                    <a:lnTo>
                      <a:pt x="283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4219576" y="782638"/>
                <a:ext cx="355600" cy="354013"/>
              </a:xfrm>
              <a:custGeom>
                <a:avLst/>
                <a:gdLst/>
                <a:ahLst/>
                <a:cxnLst>
                  <a:cxn ang="0">
                    <a:pos x="224" y="178"/>
                  </a:cxn>
                  <a:cxn ang="0">
                    <a:pos x="67" y="22"/>
                  </a:cxn>
                  <a:cxn ang="0">
                    <a:pos x="90" y="0"/>
                  </a:cxn>
                  <a:cxn ang="0">
                    <a:pos x="0" y="0"/>
                  </a:cxn>
                  <a:cxn ang="0">
                    <a:pos x="0" y="89"/>
                  </a:cxn>
                  <a:cxn ang="0">
                    <a:pos x="23" y="67"/>
                  </a:cxn>
                  <a:cxn ang="0">
                    <a:pos x="179" y="223"/>
                  </a:cxn>
                  <a:cxn ang="0">
                    <a:pos x="224" y="178"/>
                  </a:cxn>
                </a:cxnLst>
                <a:rect l="0" t="0" r="r" b="b"/>
                <a:pathLst>
                  <a:path w="224" h="223">
                    <a:moveTo>
                      <a:pt x="224" y="178"/>
                    </a:moveTo>
                    <a:lnTo>
                      <a:pt x="67" y="2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89"/>
                    </a:lnTo>
                    <a:lnTo>
                      <a:pt x="23" y="67"/>
                    </a:lnTo>
                    <a:lnTo>
                      <a:pt x="179" y="223"/>
                    </a:lnTo>
                    <a:lnTo>
                      <a:pt x="224" y="1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219576" y="782638"/>
                <a:ext cx="355600" cy="354013"/>
              </a:xfrm>
              <a:custGeom>
                <a:avLst/>
                <a:gdLst/>
                <a:ahLst/>
                <a:cxnLst>
                  <a:cxn ang="0">
                    <a:pos x="224" y="178"/>
                  </a:cxn>
                  <a:cxn ang="0">
                    <a:pos x="67" y="22"/>
                  </a:cxn>
                  <a:cxn ang="0">
                    <a:pos x="90" y="0"/>
                  </a:cxn>
                  <a:cxn ang="0">
                    <a:pos x="0" y="0"/>
                  </a:cxn>
                  <a:cxn ang="0">
                    <a:pos x="0" y="89"/>
                  </a:cxn>
                  <a:cxn ang="0">
                    <a:pos x="23" y="67"/>
                  </a:cxn>
                  <a:cxn ang="0">
                    <a:pos x="179" y="223"/>
                  </a:cxn>
                  <a:cxn ang="0">
                    <a:pos x="224" y="178"/>
                  </a:cxn>
                </a:cxnLst>
                <a:rect l="0" t="0" r="r" b="b"/>
                <a:pathLst>
                  <a:path w="224" h="223">
                    <a:moveTo>
                      <a:pt x="224" y="178"/>
                    </a:moveTo>
                    <a:lnTo>
                      <a:pt x="67" y="2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89"/>
                    </a:lnTo>
                    <a:lnTo>
                      <a:pt x="23" y="67"/>
                    </a:lnTo>
                    <a:lnTo>
                      <a:pt x="179" y="223"/>
                    </a:lnTo>
                    <a:lnTo>
                      <a:pt x="224" y="1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4527551" y="617538"/>
                <a:ext cx="200025" cy="447675"/>
              </a:xfrm>
              <a:custGeom>
                <a:avLst/>
                <a:gdLst/>
                <a:ahLst/>
                <a:cxnLst>
                  <a:cxn ang="0">
                    <a:pos x="97" y="282"/>
                  </a:cxn>
                  <a:cxn ang="0">
                    <a:pos x="97" y="59"/>
                  </a:cxn>
                  <a:cxn ang="0">
                    <a:pos x="126" y="59"/>
                  </a:cxn>
                  <a:cxn ang="0">
                    <a:pos x="67" y="0"/>
                  </a:cxn>
                  <a:cxn ang="0">
                    <a:pos x="0" y="59"/>
                  </a:cxn>
                  <a:cxn ang="0">
                    <a:pos x="30" y="59"/>
                  </a:cxn>
                  <a:cxn ang="0">
                    <a:pos x="30" y="282"/>
                  </a:cxn>
                  <a:cxn ang="0">
                    <a:pos x="97" y="282"/>
                  </a:cxn>
                </a:cxnLst>
                <a:rect l="0" t="0" r="r" b="b"/>
                <a:pathLst>
                  <a:path w="126" h="282">
                    <a:moveTo>
                      <a:pt x="97" y="282"/>
                    </a:moveTo>
                    <a:lnTo>
                      <a:pt x="97" y="59"/>
                    </a:lnTo>
                    <a:lnTo>
                      <a:pt x="126" y="59"/>
                    </a:lnTo>
                    <a:lnTo>
                      <a:pt x="67" y="0"/>
                    </a:lnTo>
                    <a:lnTo>
                      <a:pt x="0" y="59"/>
                    </a:lnTo>
                    <a:lnTo>
                      <a:pt x="30" y="59"/>
                    </a:lnTo>
                    <a:lnTo>
                      <a:pt x="30" y="282"/>
                    </a:lnTo>
                    <a:lnTo>
                      <a:pt x="97" y="2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4527551" y="617538"/>
                <a:ext cx="200025" cy="447675"/>
              </a:xfrm>
              <a:custGeom>
                <a:avLst/>
                <a:gdLst/>
                <a:ahLst/>
                <a:cxnLst>
                  <a:cxn ang="0">
                    <a:pos x="97" y="282"/>
                  </a:cxn>
                  <a:cxn ang="0">
                    <a:pos x="97" y="59"/>
                  </a:cxn>
                  <a:cxn ang="0">
                    <a:pos x="126" y="59"/>
                  </a:cxn>
                  <a:cxn ang="0">
                    <a:pos x="67" y="0"/>
                  </a:cxn>
                  <a:cxn ang="0">
                    <a:pos x="0" y="59"/>
                  </a:cxn>
                  <a:cxn ang="0">
                    <a:pos x="30" y="59"/>
                  </a:cxn>
                  <a:cxn ang="0">
                    <a:pos x="30" y="282"/>
                  </a:cxn>
                  <a:cxn ang="0">
                    <a:pos x="97" y="282"/>
                  </a:cxn>
                </a:cxnLst>
                <a:rect l="0" t="0" r="r" b="b"/>
                <a:pathLst>
                  <a:path w="126" h="282">
                    <a:moveTo>
                      <a:pt x="97" y="282"/>
                    </a:moveTo>
                    <a:lnTo>
                      <a:pt x="97" y="59"/>
                    </a:lnTo>
                    <a:lnTo>
                      <a:pt x="126" y="59"/>
                    </a:lnTo>
                    <a:lnTo>
                      <a:pt x="67" y="0"/>
                    </a:lnTo>
                    <a:lnTo>
                      <a:pt x="0" y="59"/>
                    </a:lnTo>
                    <a:lnTo>
                      <a:pt x="30" y="59"/>
                    </a:lnTo>
                    <a:lnTo>
                      <a:pt x="30" y="282"/>
                    </a:lnTo>
                    <a:lnTo>
                      <a:pt x="97" y="2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4681538" y="782638"/>
                <a:ext cx="354013" cy="354013"/>
              </a:xfrm>
              <a:custGeom>
                <a:avLst/>
                <a:gdLst/>
                <a:ahLst/>
                <a:cxnLst>
                  <a:cxn ang="0">
                    <a:pos x="44" y="223"/>
                  </a:cxn>
                  <a:cxn ang="0">
                    <a:pos x="200" y="67"/>
                  </a:cxn>
                  <a:cxn ang="0">
                    <a:pos x="223" y="89"/>
                  </a:cxn>
                  <a:cxn ang="0">
                    <a:pos x="223" y="0"/>
                  </a:cxn>
                  <a:cxn ang="0">
                    <a:pos x="133" y="0"/>
                  </a:cxn>
                  <a:cxn ang="0">
                    <a:pos x="156" y="22"/>
                  </a:cxn>
                  <a:cxn ang="0">
                    <a:pos x="0" y="178"/>
                  </a:cxn>
                  <a:cxn ang="0">
                    <a:pos x="44" y="223"/>
                  </a:cxn>
                </a:cxnLst>
                <a:rect l="0" t="0" r="r" b="b"/>
                <a:pathLst>
                  <a:path w="223" h="223">
                    <a:moveTo>
                      <a:pt x="44" y="223"/>
                    </a:moveTo>
                    <a:lnTo>
                      <a:pt x="200" y="67"/>
                    </a:lnTo>
                    <a:lnTo>
                      <a:pt x="223" y="89"/>
                    </a:lnTo>
                    <a:lnTo>
                      <a:pt x="223" y="0"/>
                    </a:lnTo>
                    <a:lnTo>
                      <a:pt x="133" y="0"/>
                    </a:lnTo>
                    <a:lnTo>
                      <a:pt x="156" y="22"/>
                    </a:lnTo>
                    <a:lnTo>
                      <a:pt x="0" y="178"/>
                    </a:lnTo>
                    <a:lnTo>
                      <a:pt x="44" y="2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4681538" y="782638"/>
                <a:ext cx="354013" cy="354013"/>
              </a:xfrm>
              <a:custGeom>
                <a:avLst/>
                <a:gdLst/>
                <a:ahLst/>
                <a:cxnLst>
                  <a:cxn ang="0">
                    <a:pos x="44" y="223"/>
                  </a:cxn>
                  <a:cxn ang="0">
                    <a:pos x="200" y="67"/>
                  </a:cxn>
                  <a:cxn ang="0">
                    <a:pos x="223" y="89"/>
                  </a:cxn>
                  <a:cxn ang="0">
                    <a:pos x="223" y="0"/>
                  </a:cxn>
                  <a:cxn ang="0">
                    <a:pos x="133" y="0"/>
                  </a:cxn>
                  <a:cxn ang="0">
                    <a:pos x="156" y="22"/>
                  </a:cxn>
                  <a:cxn ang="0">
                    <a:pos x="0" y="178"/>
                  </a:cxn>
                  <a:cxn ang="0">
                    <a:pos x="44" y="223"/>
                  </a:cxn>
                </a:cxnLst>
                <a:rect l="0" t="0" r="r" b="b"/>
                <a:pathLst>
                  <a:path w="223" h="223">
                    <a:moveTo>
                      <a:pt x="44" y="223"/>
                    </a:moveTo>
                    <a:lnTo>
                      <a:pt x="200" y="67"/>
                    </a:lnTo>
                    <a:lnTo>
                      <a:pt x="223" y="89"/>
                    </a:lnTo>
                    <a:lnTo>
                      <a:pt x="223" y="0"/>
                    </a:lnTo>
                    <a:lnTo>
                      <a:pt x="133" y="0"/>
                    </a:lnTo>
                    <a:lnTo>
                      <a:pt x="156" y="22"/>
                    </a:lnTo>
                    <a:lnTo>
                      <a:pt x="0" y="178"/>
                    </a:lnTo>
                    <a:lnTo>
                      <a:pt x="44" y="2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auto">
              <a:xfrm>
                <a:off x="4751388" y="1089026"/>
                <a:ext cx="449263" cy="200025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23" y="97"/>
                  </a:cxn>
                  <a:cxn ang="0">
                    <a:pos x="223" y="126"/>
                  </a:cxn>
                  <a:cxn ang="0">
                    <a:pos x="283" y="59"/>
                  </a:cxn>
                  <a:cxn ang="0">
                    <a:pos x="223" y="0"/>
                  </a:cxn>
                  <a:cxn ang="0">
                    <a:pos x="223" y="30"/>
                  </a:cxn>
                  <a:cxn ang="0">
                    <a:pos x="0" y="30"/>
                  </a:cxn>
                  <a:cxn ang="0">
                    <a:pos x="0" y="97"/>
                  </a:cxn>
                </a:cxnLst>
                <a:rect l="0" t="0" r="r" b="b"/>
                <a:pathLst>
                  <a:path w="283" h="126">
                    <a:moveTo>
                      <a:pt x="0" y="97"/>
                    </a:moveTo>
                    <a:lnTo>
                      <a:pt x="223" y="97"/>
                    </a:lnTo>
                    <a:lnTo>
                      <a:pt x="223" y="126"/>
                    </a:lnTo>
                    <a:lnTo>
                      <a:pt x="283" y="59"/>
                    </a:lnTo>
                    <a:lnTo>
                      <a:pt x="223" y="0"/>
                    </a:lnTo>
                    <a:lnTo>
                      <a:pt x="223" y="30"/>
                    </a:lnTo>
                    <a:lnTo>
                      <a:pt x="0" y="3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4751388" y="1089026"/>
                <a:ext cx="449263" cy="200025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23" y="97"/>
                  </a:cxn>
                  <a:cxn ang="0">
                    <a:pos x="223" y="126"/>
                  </a:cxn>
                  <a:cxn ang="0">
                    <a:pos x="283" y="59"/>
                  </a:cxn>
                  <a:cxn ang="0">
                    <a:pos x="223" y="0"/>
                  </a:cxn>
                  <a:cxn ang="0">
                    <a:pos x="223" y="30"/>
                  </a:cxn>
                  <a:cxn ang="0">
                    <a:pos x="0" y="30"/>
                  </a:cxn>
                  <a:cxn ang="0">
                    <a:pos x="0" y="97"/>
                  </a:cxn>
                </a:cxnLst>
                <a:rect l="0" t="0" r="r" b="b"/>
                <a:pathLst>
                  <a:path w="283" h="126">
                    <a:moveTo>
                      <a:pt x="0" y="97"/>
                    </a:moveTo>
                    <a:lnTo>
                      <a:pt x="223" y="97"/>
                    </a:lnTo>
                    <a:lnTo>
                      <a:pt x="223" y="126"/>
                    </a:lnTo>
                    <a:lnTo>
                      <a:pt x="283" y="59"/>
                    </a:lnTo>
                    <a:lnTo>
                      <a:pt x="223" y="0"/>
                    </a:lnTo>
                    <a:lnTo>
                      <a:pt x="223" y="30"/>
                    </a:lnTo>
                    <a:lnTo>
                      <a:pt x="0" y="3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4681538" y="1243013"/>
                <a:ext cx="354013" cy="354013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56" y="200"/>
                  </a:cxn>
                  <a:cxn ang="0">
                    <a:pos x="133" y="223"/>
                  </a:cxn>
                  <a:cxn ang="0">
                    <a:pos x="223" y="215"/>
                  </a:cxn>
                  <a:cxn ang="0">
                    <a:pos x="223" y="133"/>
                  </a:cxn>
                  <a:cxn ang="0">
                    <a:pos x="200" y="156"/>
                  </a:cxn>
                  <a:cxn ang="0">
                    <a:pos x="44" y="0"/>
                  </a:cxn>
                  <a:cxn ang="0">
                    <a:pos x="0" y="44"/>
                  </a:cxn>
                </a:cxnLst>
                <a:rect l="0" t="0" r="r" b="b"/>
                <a:pathLst>
                  <a:path w="223" h="223">
                    <a:moveTo>
                      <a:pt x="0" y="44"/>
                    </a:moveTo>
                    <a:lnTo>
                      <a:pt x="156" y="200"/>
                    </a:lnTo>
                    <a:lnTo>
                      <a:pt x="133" y="223"/>
                    </a:lnTo>
                    <a:lnTo>
                      <a:pt x="223" y="215"/>
                    </a:lnTo>
                    <a:lnTo>
                      <a:pt x="223" y="133"/>
                    </a:lnTo>
                    <a:lnTo>
                      <a:pt x="200" y="156"/>
                    </a:lnTo>
                    <a:lnTo>
                      <a:pt x="44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auto">
              <a:xfrm>
                <a:off x="4681538" y="1243013"/>
                <a:ext cx="354013" cy="354013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56" y="200"/>
                  </a:cxn>
                  <a:cxn ang="0">
                    <a:pos x="133" y="223"/>
                  </a:cxn>
                  <a:cxn ang="0">
                    <a:pos x="223" y="215"/>
                  </a:cxn>
                  <a:cxn ang="0">
                    <a:pos x="223" y="133"/>
                  </a:cxn>
                  <a:cxn ang="0">
                    <a:pos x="200" y="156"/>
                  </a:cxn>
                  <a:cxn ang="0">
                    <a:pos x="44" y="0"/>
                  </a:cxn>
                  <a:cxn ang="0">
                    <a:pos x="0" y="44"/>
                  </a:cxn>
                </a:cxnLst>
                <a:rect l="0" t="0" r="r" b="b"/>
                <a:pathLst>
                  <a:path w="223" h="223">
                    <a:moveTo>
                      <a:pt x="0" y="44"/>
                    </a:moveTo>
                    <a:lnTo>
                      <a:pt x="156" y="200"/>
                    </a:lnTo>
                    <a:lnTo>
                      <a:pt x="133" y="223"/>
                    </a:lnTo>
                    <a:lnTo>
                      <a:pt x="223" y="215"/>
                    </a:lnTo>
                    <a:lnTo>
                      <a:pt x="223" y="133"/>
                    </a:lnTo>
                    <a:lnTo>
                      <a:pt x="200" y="156"/>
                    </a:lnTo>
                    <a:lnTo>
                      <a:pt x="44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4527551" y="1312863"/>
                <a:ext cx="200025" cy="4492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223"/>
                  </a:cxn>
                  <a:cxn ang="0">
                    <a:pos x="0" y="223"/>
                  </a:cxn>
                  <a:cxn ang="0">
                    <a:pos x="67" y="283"/>
                  </a:cxn>
                  <a:cxn ang="0">
                    <a:pos x="126" y="223"/>
                  </a:cxn>
                  <a:cxn ang="0">
                    <a:pos x="97" y="223"/>
                  </a:cxn>
                  <a:cxn ang="0">
                    <a:pos x="97" y="0"/>
                  </a:cxn>
                  <a:cxn ang="0">
                    <a:pos x="30" y="0"/>
                  </a:cxn>
                </a:cxnLst>
                <a:rect l="0" t="0" r="r" b="b"/>
                <a:pathLst>
                  <a:path w="126" h="283">
                    <a:moveTo>
                      <a:pt x="30" y="0"/>
                    </a:moveTo>
                    <a:lnTo>
                      <a:pt x="30" y="223"/>
                    </a:lnTo>
                    <a:lnTo>
                      <a:pt x="0" y="223"/>
                    </a:lnTo>
                    <a:lnTo>
                      <a:pt x="67" y="283"/>
                    </a:lnTo>
                    <a:lnTo>
                      <a:pt x="126" y="223"/>
                    </a:lnTo>
                    <a:lnTo>
                      <a:pt x="97" y="223"/>
                    </a:lnTo>
                    <a:lnTo>
                      <a:pt x="97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4527551" y="1312863"/>
                <a:ext cx="200025" cy="4492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223"/>
                  </a:cxn>
                  <a:cxn ang="0">
                    <a:pos x="0" y="223"/>
                  </a:cxn>
                  <a:cxn ang="0">
                    <a:pos x="67" y="283"/>
                  </a:cxn>
                  <a:cxn ang="0">
                    <a:pos x="126" y="223"/>
                  </a:cxn>
                  <a:cxn ang="0">
                    <a:pos x="97" y="223"/>
                  </a:cxn>
                  <a:cxn ang="0">
                    <a:pos x="97" y="0"/>
                  </a:cxn>
                  <a:cxn ang="0">
                    <a:pos x="30" y="0"/>
                  </a:cxn>
                </a:cxnLst>
                <a:rect l="0" t="0" r="r" b="b"/>
                <a:pathLst>
                  <a:path w="126" h="283">
                    <a:moveTo>
                      <a:pt x="30" y="0"/>
                    </a:moveTo>
                    <a:lnTo>
                      <a:pt x="30" y="223"/>
                    </a:lnTo>
                    <a:lnTo>
                      <a:pt x="0" y="223"/>
                    </a:lnTo>
                    <a:lnTo>
                      <a:pt x="67" y="283"/>
                    </a:lnTo>
                    <a:lnTo>
                      <a:pt x="126" y="223"/>
                    </a:lnTo>
                    <a:lnTo>
                      <a:pt x="97" y="223"/>
                    </a:lnTo>
                    <a:lnTo>
                      <a:pt x="97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 25"/>
              <p:cNvSpPr>
                <a:spLocks/>
              </p:cNvSpPr>
              <p:nvPr/>
            </p:nvSpPr>
            <p:spPr bwMode="auto">
              <a:xfrm>
                <a:off x="4219576" y="1243013"/>
                <a:ext cx="355600" cy="354013"/>
              </a:xfrm>
              <a:custGeom>
                <a:avLst/>
                <a:gdLst/>
                <a:ahLst/>
                <a:cxnLst>
                  <a:cxn ang="0">
                    <a:pos x="179" y="0"/>
                  </a:cxn>
                  <a:cxn ang="0">
                    <a:pos x="23" y="156"/>
                  </a:cxn>
                  <a:cxn ang="0">
                    <a:pos x="0" y="133"/>
                  </a:cxn>
                  <a:cxn ang="0">
                    <a:pos x="0" y="223"/>
                  </a:cxn>
                  <a:cxn ang="0">
                    <a:pos x="90" y="223"/>
                  </a:cxn>
                  <a:cxn ang="0">
                    <a:pos x="67" y="200"/>
                  </a:cxn>
                  <a:cxn ang="0">
                    <a:pos x="224" y="44"/>
                  </a:cxn>
                  <a:cxn ang="0">
                    <a:pos x="179" y="0"/>
                  </a:cxn>
                </a:cxnLst>
                <a:rect l="0" t="0" r="r" b="b"/>
                <a:pathLst>
                  <a:path w="224" h="223">
                    <a:moveTo>
                      <a:pt x="179" y="0"/>
                    </a:moveTo>
                    <a:lnTo>
                      <a:pt x="23" y="156"/>
                    </a:lnTo>
                    <a:lnTo>
                      <a:pt x="0" y="133"/>
                    </a:lnTo>
                    <a:lnTo>
                      <a:pt x="0" y="223"/>
                    </a:lnTo>
                    <a:lnTo>
                      <a:pt x="90" y="223"/>
                    </a:lnTo>
                    <a:lnTo>
                      <a:pt x="67" y="200"/>
                    </a:lnTo>
                    <a:lnTo>
                      <a:pt x="224" y="4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 26"/>
              <p:cNvSpPr>
                <a:spLocks/>
              </p:cNvSpPr>
              <p:nvPr/>
            </p:nvSpPr>
            <p:spPr bwMode="auto">
              <a:xfrm>
                <a:off x="4219576" y="1243013"/>
                <a:ext cx="355600" cy="354013"/>
              </a:xfrm>
              <a:custGeom>
                <a:avLst/>
                <a:gdLst/>
                <a:ahLst/>
                <a:cxnLst>
                  <a:cxn ang="0">
                    <a:pos x="179" y="0"/>
                  </a:cxn>
                  <a:cxn ang="0">
                    <a:pos x="23" y="156"/>
                  </a:cxn>
                  <a:cxn ang="0">
                    <a:pos x="0" y="133"/>
                  </a:cxn>
                  <a:cxn ang="0">
                    <a:pos x="0" y="223"/>
                  </a:cxn>
                  <a:cxn ang="0">
                    <a:pos x="90" y="223"/>
                  </a:cxn>
                  <a:cxn ang="0">
                    <a:pos x="67" y="200"/>
                  </a:cxn>
                  <a:cxn ang="0">
                    <a:pos x="224" y="44"/>
                  </a:cxn>
                  <a:cxn ang="0">
                    <a:pos x="179" y="0"/>
                  </a:cxn>
                </a:cxnLst>
                <a:rect l="0" t="0" r="r" b="b"/>
                <a:pathLst>
                  <a:path w="224" h="223">
                    <a:moveTo>
                      <a:pt x="179" y="0"/>
                    </a:moveTo>
                    <a:lnTo>
                      <a:pt x="23" y="156"/>
                    </a:lnTo>
                    <a:lnTo>
                      <a:pt x="0" y="133"/>
                    </a:lnTo>
                    <a:lnTo>
                      <a:pt x="0" y="223"/>
                    </a:lnTo>
                    <a:lnTo>
                      <a:pt x="90" y="223"/>
                    </a:lnTo>
                    <a:lnTo>
                      <a:pt x="67" y="200"/>
                    </a:lnTo>
                    <a:lnTo>
                      <a:pt x="224" y="4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27"/>
              <p:cNvSpPr>
                <a:spLocks/>
              </p:cNvSpPr>
              <p:nvPr/>
            </p:nvSpPr>
            <p:spPr bwMode="auto">
              <a:xfrm>
                <a:off x="4067176" y="1100138"/>
                <a:ext cx="447675" cy="201613"/>
              </a:xfrm>
              <a:custGeom>
                <a:avLst/>
                <a:gdLst/>
                <a:ahLst/>
                <a:cxnLst>
                  <a:cxn ang="0">
                    <a:pos x="282" y="30"/>
                  </a:cxn>
                  <a:cxn ang="0">
                    <a:pos x="67" y="30"/>
                  </a:cxn>
                  <a:cxn ang="0">
                    <a:pos x="67" y="0"/>
                  </a:cxn>
                  <a:cxn ang="0">
                    <a:pos x="0" y="60"/>
                  </a:cxn>
                  <a:cxn ang="0">
                    <a:pos x="67" y="127"/>
                  </a:cxn>
                  <a:cxn ang="0">
                    <a:pos x="67" y="97"/>
                  </a:cxn>
                  <a:cxn ang="0">
                    <a:pos x="282" y="97"/>
                  </a:cxn>
                  <a:cxn ang="0">
                    <a:pos x="282" y="30"/>
                  </a:cxn>
                </a:cxnLst>
                <a:rect l="0" t="0" r="r" b="b"/>
                <a:pathLst>
                  <a:path w="282" h="127">
                    <a:moveTo>
                      <a:pt x="282" y="30"/>
                    </a:moveTo>
                    <a:lnTo>
                      <a:pt x="67" y="30"/>
                    </a:lnTo>
                    <a:lnTo>
                      <a:pt x="67" y="0"/>
                    </a:lnTo>
                    <a:lnTo>
                      <a:pt x="0" y="60"/>
                    </a:lnTo>
                    <a:lnTo>
                      <a:pt x="67" y="127"/>
                    </a:lnTo>
                    <a:lnTo>
                      <a:pt x="67" y="97"/>
                    </a:lnTo>
                    <a:lnTo>
                      <a:pt x="282" y="97"/>
                    </a:lnTo>
                    <a:lnTo>
                      <a:pt x="282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 28"/>
              <p:cNvSpPr>
                <a:spLocks/>
              </p:cNvSpPr>
              <p:nvPr/>
            </p:nvSpPr>
            <p:spPr bwMode="auto">
              <a:xfrm>
                <a:off x="4067176" y="1100138"/>
                <a:ext cx="447675" cy="201613"/>
              </a:xfrm>
              <a:custGeom>
                <a:avLst/>
                <a:gdLst/>
                <a:ahLst/>
                <a:cxnLst>
                  <a:cxn ang="0">
                    <a:pos x="282" y="30"/>
                  </a:cxn>
                  <a:cxn ang="0">
                    <a:pos x="67" y="30"/>
                  </a:cxn>
                  <a:cxn ang="0">
                    <a:pos x="67" y="0"/>
                  </a:cxn>
                  <a:cxn ang="0">
                    <a:pos x="0" y="60"/>
                  </a:cxn>
                  <a:cxn ang="0">
                    <a:pos x="67" y="127"/>
                  </a:cxn>
                  <a:cxn ang="0">
                    <a:pos x="67" y="97"/>
                  </a:cxn>
                  <a:cxn ang="0">
                    <a:pos x="282" y="97"/>
                  </a:cxn>
                  <a:cxn ang="0">
                    <a:pos x="282" y="30"/>
                  </a:cxn>
                </a:cxnLst>
                <a:rect l="0" t="0" r="r" b="b"/>
                <a:pathLst>
                  <a:path w="282" h="127">
                    <a:moveTo>
                      <a:pt x="282" y="30"/>
                    </a:moveTo>
                    <a:lnTo>
                      <a:pt x="67" y="30"/>
                    </a:lnTo>
                    <a:lnTo>
                      <a:pt x="67" y="0"/>
                    </a:lnTo>
                    <a:lnTo>
                      <a:pt x="0" y="60"/>
                    </a:lnTo>
                    <a:lnTo>
                      <a:pt x="67" y="127"/>
                    </a:lnTo>
                    <a:lnTo>
                      <a:pt x="67" y="97"/>
                    </a:lnTo>
                    <a:lnTo>
                      <a:pt x="282" y="97"/>
                    </a:lnTo>
                    <a:lnTo>
                      <a:pt x="282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29"/>
              <p:cNvSpPr>
                <a:spLocks/>
              </p:cNvSpPr>
              <p:nvPr/>
            </p:nvSpPr>
            <p:spPr bwMode="auto">
              <a:xfrm>
                <a:off x="4232276" y="793751"/>
                <a:ext cx="354013" cy="354013"/>
              </a:xfrm>
              <a:custGeom>
                <a:avLst/>
                <a:gdLst/>
                <a:ahLst/>
                <a:cxnLst>
                  <a:cxn ang="0">
                    <a:pos x="223" y="179"/>
                  </a:cxn>
                  <a:cxn ang="0">
                    <a:pos x="67" y="23"/>
                  </a:cxn>
                  <a:cxn ang="0">
                    <a:pos x="89" y="0"/>
                  </a:cxn>
                  <a:cxn ang="0">
                    <a:pos x="0" y="0"/>
                  </a:cxn>
                  <a:cxn ang="0">
                    <a:pos x="0" y="89"/>
                  </a:cxn>
                  <a:cxn ang="0">
                    <a:pos x="22" y="67"/>
                  </a:cxn>
                  <a:cxn ang="0">
                    <a:pos x="178" y="223"/>
                  </a:cxn>
                  <a:cxn ang="0">
                    <a:pos x="223" y="179"/>
                  </a:cxn>
                </a:cxnLst>
                <a:rect l="0" t="0" r="r" b="b"/>
                <a:pathLst>
                  <a:path w="223" h="223">
                    <a:moveTo>
                      <a:pt x="223" y="179"/>
                    </a:moveTo>
                    <a:lnTo>
                      <a:pt x="67" y="23"/>
                    </a:lnTo>
                    <a:lnTo>
                      <a:pt x="89" y="0"/>
                    </a:lnTo>
                    <a:lnTo>
                      <a:pt x="0" y="0"/>
                    </a:lnTo>
                    <a:lnTo>
                      <a:pt x="0" y="89"/>
                    </a:lnTo>
                    <a:lnTo>
                      <a:pt x="22" y="67"/>
                    </a:lnTo>
                    <a:lnTo>
                      <a:pt x="178" y="223"/>
                    </a:lnTo>
                    <a:lnTo>
                      <a:pt x="223" y="1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Freeform 30"/>
              <p:cNvSpPr>
                <a:spLocks/>
              </p:cNvSpPr>
              <p:nvPr/>
            </p:nvSpPr>
            <p:spPr bwMode="auto">
              <a:xfrm>
                <a:off x="4232276" y="793751"/>
                <a:ext cx="354013" cy="354013"/>
              </a:xfrm>
              <a:custGeom>
                <a:avLst/>
                <a:gdLst/>
                <a:ahLst/>
                <a:cxnLst>
                  <a:cxn ang="0">
                    <a:pos x="223" y="179"/>
                  </a:cxn>
                  <a:cxn ang="0">
                    <a:pos x="67" y="23"/>
                  </a:cxn>
                  <a:cxn ang="0">
                    <a:pos x="89" y="0"/>
                  </a:cxn>
                  <a:cxn ang="0">
                    <a:pos x="0" y="0"/>
                  </a:cxn>
                  <a:cxn ang="0">
                    <a:pos x="0" y="89"/>
                  </a:cxn>
                  <a:cxn ang="0">
                    <a:pos x="22" y="67"/>
                  </a:cxn>
                  <a:cxn ang="0">
                    <a:pos x="178" y="223"/>
                  </a:cxn>
                  <a:cxn ang="0">
                    <a:pos x="223" y="179"/>
                  </a:cxn>
                </a:cxnLst>
                <a:rect l="0" t="0" r="r" b="b"/>
                <a:pathLst>
                  <a:path w="223" h="223">
                    <a:moveTo>
                      <a:pt x="223" y="179"/>
                    </a:moveTo>
                    <a:lnTo>
                      <a:pt x="67" y="23"/>
                    </a:lnTo>
                    <a:lnTo>
                      <a:pt x="89" y="0"/>
                    </a:lnTo>
                    <a:lnTo>
                      <a:pt x="0" y="0"/>
                    </a:lnTo>
                    <a:lnTo>
                      <a:pt x="0" y="89"/>
                    </a:lnTo>
                    <a:lnTo>
                      <a:pt x="22" y="67"/>
                    </a:lnTo>
                    <a:lnTo>
                      <a:pt x="178" y="223"/>
                    </a:lnTo>
                    <a:lnTo>
                      <a:pt x="223" y="1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Freeform 31"/>
              <p:cNvSpPr>
                <a:spLocks/>
              </p:cNvSpPr>
              <p:nvPr/>
            </p:nvSpPr>
            <p:spPr bwMode="auto">
              <a:xfrm>
                <a:off x="4538663" y="628651"/>
                <a:ext cx="201613" cy="449263"/>
              </a:xfrm>
              <a:custGeom>
                <a:avLst/>
                <a:gdLst/>
                <a:ahLst/>
                <a:cxnLst>
                  <a:cxn ang="0">
                    <a:pos x="97" y="283"/>
                  </a:cxn>
                  <a:cxn ang="0">
                    <a:pos x="97" y="60"/>
                  </a:cxn>
                  <a:cxn ang="0">
                    <a:pos x="127" y="60"/>
                  </a:cxn>
                  <a:cxn ang="0">
                    <a:pos x="67" y="0"/>
                  </a:cxn>
                  <a:cxn ang="0">
                    <a:pos x="0" y="60"/>
                  </a:cxn>
                  <a:cxn ang="0">
                    <a:pos x="30" y="60"/>
                  </a:cxn>
                  <a:cxn ang="0">
                    <a:pos x="30" y="283"/>
                  </a:cxn>
                  <a:cxn ang="0">
                    <a:pos x="97" y="283"/>
                  </a:cxn>
                </a:cxnLst>
                <a:rect l="0" t="0" r="r" b="b"/>
                <a:pathLst>
                  <a:path w="127" h="283">
                    <a:moveTo>
                      <a:pt x="97" y="283"/>
                    </a:moveTo>
                    <a:lnTo>
                      <a:pt x="97" y="60"/>
                    </a:lnTo>
                    <a:lnTo>
                      <a:pt x="127" y="60"/>
                    </a:lnTo>
                    <a:lnTo>
                      <a:pt x="67" y="0"/>
                    </a:lnTo>
                    <a:lnTo>
                      <a:pt x="0" y="60"/>
                    </a:lnTo>
                    <a:lnTo>
                      <a:pt x="30" y="60"/>
                    </a:lnTo>
                    <a:lnTo>
                      <a:pt x="30" y="283"/>
                    </a:lnTo>
                    <a:lnTo>
                      <a:pt x="97" y="2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4538663" y="628651"/>
                <a:ext cx="201613" cy="449263"/>
              </a:xfrm>
              <a:custGeom>
                <a:avLst/>
                <a:gdLst/>
                <a:ahLst/>
                <a:cxnLst>
                  <a:cxn ang="0">
                    <a:pos x="97" y="283"/>
                  </a:cxn>
                  <a:cxn ang="0">
                    <a:pos x="97" y="60"/>
                  </a:cxn>
                  <a:cxn ang="0">
                    <a:pos x="127" y="60"/>
                  </a:cxn>
                  <a:cxn ang="0">
                    <a:pos x="67" y="0"/>
                  </a:cxn>
                  <a:cxn ang="0">
                    <a:pos x="0" y="60"/>
                  </a:cxn>
                  <a:cxn ang="0">
                    <a:pos x="30" y="60"/>
                  </a:cxn>
                  <a:cxn ang="0">
                    <a:pos x="30" y="283"/>
                  </a:cxn>
                  <a:cxn ang="0">
                    <a:pos x="97" y="283"/>
                  </a:cxn>
                </a:cxnLst>
                <a:rect l="0" t="0" r="r" b="b"/>
                <a:pathLst>
                  <a:path w="127" h="283">
                    <a:moveTo>
                      <a:pt x="97" y="283"/>
                    </a:moveTo>
                    <a:lnTo>
                      <a:pt x="97" y="60"/>
                    </a:lnTo>
                    <a:lnTo>
                      <a:pt x="127" y="60"/>
                    </a:lnTo>
                    <a:lnTo>
                      <a:pt x="67" y="0"/>
                    </a:lnTo>
                    <a:lnTo>
                      <a:pt x="0" y="60"/>
                    </a:lnTo>
                    <a:lnTo>
                      <a:pt x="30" y="60"/>
                    </a:lnTo>
                    <a:lnTo>
                      <a:pt x="30" y="283"/>
                    </a:lnTo>
                    <a:lnTo>
                      <a:pt x="97" y="2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4692651" y="793751"/>
                <a:ext cx="354013" cy="354013"/>
              </a:xfrm>
              <a:custGeom>
                <a:avLst/>
                <a:gdLst/>
                <a:ahLst/>
                <a:cxnLst>
                  <a:cxn ang="0">
                    <a:pos x="45" y="223"/>
                  </a:cxn>
                  <a:cxn ang="0">
                    <a:pos x="201" y="67"/>
                  </a:cxn>
                  <a:cxn ang="0">
                    <a:pos x="223" y="89"/>
                  </a:cxn>
                  <a:cxn ang="0">
                    <a:pos x="223" y="0"/>
                  </a:cxn>
                  <a:cxn ang="0">
                    <a:pos x="134" y="0"/>
                  </a:cxn>
                  <a:cxn ang="0">
                    <a:pos x="156" y="23"/>
                  </a:cxn>
                  <a:cxn ang="0">
                    <a:pos x="0" y="179"/>
                  </a:cxn>
                  <a:cxn ang="0">
                    <a:pos x="45" y="223"/>
                  </a:cxn>
                </a:cxnLst>
                <a:rect l="0" t="0" r="r" b="b"/>
                <a:pathLst>
                  <a:path w="223" h="223">
                    <a:moveTo>
                      <a:pt x="45" y="223"/>
                    </a:moveTo>
                    <a:lnTo>
                      <a:pt x="201" y="67"/>
                    </a:lnTo>
                    <a:lnTo>
                      <a:pt x="223" y="89"/>
                    </a:lnTo>
                    <a:lnTo>
                      <a:pt x="223" y="0"/>
                    </a:lnTo>
                    <a:lnTo>
                      <a:pt x="134" y="0"/>
                    </a:lnTo>
                    <a:lnTo>
                      <a:pt x="156" y="23"/>
                    </a:lnTo>
                    <a:lnTo>
                      <a:pt x="0" y="179"/>
                    </a:lnTo>
                    <a:lnTo>
                      <a:pt x="45" y="2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Freeform 34"/>
              <p:cNvSpPr>
                <a:spLocks/>
              </p:cNvSpPr>
              <p:nvPr/>
            </p:nvSpPr>
            <p:spPr bwMode="auto">
              <a:xfrm>
                <a:off x="4692651" y="793751"/>
                <a:ext cx="354013" cy="354013"/>
              </a:xfrm>
              <a:custGeom>
                <a:avLst/>
                <a:gdLst/>
                <a:ahLst/>
                <a:cxnLst>
                  <a:cxn ang="0">
                    <a:pos x="45" y="223"/>
                  </a:cxn>
                  <a:cxn ang="0">
                    <a:pos x="201" y="67"/>
                  </a:cxn>
                  <a:cxn ang="0">
                    <a:pos x="223" y="89"/>
                  </a:cxn>
                  <a:cxn ang="0">
                    <a:pos x="223" y="0"/>
                  </a:cxn>
                  <a:cxn ang="0">
                    <a:pos x="134" y="0"/>
                  </a:cxn>
                  <a:cxn ang="0">
                    <a:pos x="156" y="23"/>
                  </a:cxn>
                  <a:cxn ang="0">
                    <a:pos x="0" y="179"/>
                  </a:cxn>
                  <a:cxn ang="0">
                    <a:pos x="45" y="223"/>
                  </a:cxn>
                </a:cxnLst>
                <a:rect l="0" t="0" r="r" b="b"/>
                <a:pathLst>
                  <a:path w="223" h="223">
                    <a:moveTo>
                      <a:pt x="45" y="223"/>
                    </a:moveTo>
                    <a:lnTo>
                      <a:pt x="201" y="67"/>
                    </a:lnTo>
                    <a:lnTo>
                      <a:pt x="223" y="89"/>
                    </a:lnTo>
                    <a:lnTo>
                      <a:pt x="223" y="0"/>
                    </a:lnTo>
                    <a:lnTo>
                      <a:pt x="134" y="0"/>
                    </a:lnTo>
                    <a:lnTo>
                      <a:pt x="156" y="23"/>
                    </a:lnTo>
                    <a:lnTo>
                      <a:pt x="0" y="179"/>
                    </a:lnTo>
                    <a:lnTo>
                      <a:pt x="45" y="2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Freeform 35"/>
              <p:cNvSpPr>
                <a:spLocks/>
              </p:cNvSpPr>
              <p:nvPr/>
            </p:nvSpPr>
            <p:spPr bwMode="auto">
              <a:xfrm>
                <a:off x="4764088" y="1100138"/>
                <a:ext cx="447675" cy="201613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23" y="97"/>
                  </a:cxn>
                  <a:cxn ang="0">
                    <a:pos x="223" y="127"/>
                  </a:cxn>
                  <a:cxn ang="0">
                    <a:pos x="282" y="60"/>
                  </a:cxn>
                  <a:cxn ang="0">
                    <a:pos x="223" y="0"/>
                  </a:cxn>
                  <a:cxn ang="0">
                    <a:pos x="223" y="30"/>
                  </a:cxn>
                  <a:cxn ang="0">
                    <a:pos x="0" y="30"/>
                  </a:cxn>
                  <a:cxn ang="0">
                    <a:pos x="0" y="97"/>
                  </a:cxn>
                </a:cxnLst>
                <a:rect l="0" t="0" r="r" b="b"/>
                <a:pathLst>
                  <a:path w="282" h="127">
                    <a:moveTo>
                      <a:pt x="0" y="97"/>
                    </a:moveTo>
                    <a:lnTo>
                      <a:pt x="223" y="97"/>
                    </a:lnTo>
                    <a:lnTo>
                      <a:pt x="223" y="127"/>
                    </a:lnTo>
                    <a:lnTo>
                      <a:pt x="282" y="60"/>
                    </a:lnTo>
                    <a:lnTo>
                      <a:pt x="223" y="0"/>
                    </a:lnTo>
                    <a:lnTo>
                      <a:pt x="223" y="30"/>
                    </a:lnTo>
                    <a:lnTo>
                      <a:pt x="0" y="3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Freeform 36"/>
              <p:cNvSpPr>
                <a:spLocks/>
              </p:cNvSpPr>
              <p:nvPr/>
            </p:nvSpPr>
            <p:spPr bwMode="auto">
              <a:xfrm>
                <a:off x="4764088" y="1100138"/>
                <a:ext cx="447675" cy="201613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23" y="97"/>
                  </a:cxn>
                  <a:cxn ang="0">
                    <a:pos x="223" y="127"/>
                  </a:cxn>
                  <a:cxn ang="0">
                    <a:pos x="282" y="60"/>
                  </a:cxn>
                  <a:cxn ang="0">
                    <a:pos x="223" y="0"/>
                  </a:cxn>
                  <a:cxn ang="0">
                    <a:pos x="223" y="30"/>
                  </a:cxn>
                  <a:cxn ang="0">
                    <a:pos x="0" y="30"/>
                  </a:cxn>
                  <a:cxn ang="0">
                    <a:pos x="0" y="97"/>
                  </a:cxn>
                </a:cxnLst>
                <a:rect l="0" t="0" r="r" b="b"/>
                <a:pathLst>
                  <a:path w="282" h="127">
                    <a:moveTo>
                      <a:pt x="0" y="97"/>
                    </a:moveTo>
                    <a:lnTo>
                      <a:pt x="223" y="97"/>
                    </a:lnTo>
                    <a:lnTo>
                      <a:pt x="223" y="127"/>
                    </a:lnTo>
                    <a:lnTo>
                      <a:pt x="282" y="60"/>
                    </a:lnTo>
                    <a:lnTo>
                      <a:pt x="223" y="0"/>
                    </a:lnTo>
                    <a:lnTo>
                      <a:pt x="223" y="30"/>
                    </a:lnTo>
                    <a:lnTo>
                      <a:pt x="0" y="3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Freeform 37"/>
              <p:cNvSpPr>
                <a:spLocks/>
              </p:cNvSpPr>
              <p:nvPr/>
            </p:nvSpPr>
            <p:spPr bwMode="auto">
              <a:xfrm>
                <a:off x="4692651" y="1254126"/>
                <a:ext cx="354013" cy="354013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156" y="201"/>
                  </a:cxn>
                  <a:cxn ang="0">
                    <a:pos x="134" y="223"/>
                  </a:cxn>
                  <a:cxn ang="0">
                    <a:pos x="223" y="216"/>
                  </a:cxn>
                  <a:cxn ang="0">
                    <a:pos x="223" y="134"/>
                  </a:cxn>
                  <a:cxn ang="0">
                    <a:pos x="201" y="156"/>
                  </a:cxn>
                  <a:cxn ang="0">
                    <a:pos x="45" y="0"/>
                  </a:cxn>
                  <a:cxn ang="0">
                    <a:pos x="0" y="45"/>
                  </a:cxn>
                </a:cxnLst>
                <a:rect l="0" t="0" r="r" b="b"/>
                <a:pathLst>
                  <a:path w="223" h="223">
                    <a:moveTo>
                      <a:pt x="0" y="45"/>
                    </a:moveTo>
                    <a:lnTo>
                      <a:pt x="156" y="201"/>
                    </a:lnTo>
                    <a:lnTo>
                      <a:pt x="134" y="223"/>
                    </a:lnTo>
                    <a:lnTo>
                      <a:pt x="223" y="216"/>
                    </a:lnTo>
                    <a:lnTo>
                      <a:pt x="223" y="134"/>
                    </a:lnTo>
                    <a:lnTo>
                      <a:pt x="201" y="156"/>
                    </a:lnTo>
                    <a:lnTo>
                      <a:pt x="45" y="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Freeform 38"/>
              <p:cNvSpPr>
                <a:spLocks/>
              </p:cNvSpPr>
              <p:nvPr/>
            </p:nvSpPr>
            <p:spPr bwMode="auto">
              <a:xfrm>
                <a:off x="4692651" y="1254126"/>
                <a:ext cx="354013" cy="354013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156" y="201"/>
                  </a:cxn>
                  <a:cxn ang="0">
                    <a:pos x="134" y="223"/>
                  </a:cxn>
                  <a:cxn ang="0">
                    <a:pos x="223" y="216"/>
                  </a:cxn>
                  <a:cxn ang="0">
                    <a:pos x="223" y="134"/>
                  </a:cxn>
                  <a:cxn ang="0">
                    <a:pos x="201" y="156"/>
                  </a:cxn>
                  <a:cxn ang="0">
                    <a:pos x="45" y="0"/>
                  </a:cxn>
                  <a:cxn ang="0">
                    <a:pos x="0" y="45"/>
                  </a:cxn>
                </a:cxnLst>
                <a:rect l="0" t="0" r="r" b="b"/>
                <a:pathLst>
                  <a:path w="223" h="223">
                    <a:moveTo>
                      <a:pt x="0" y="45"/>
                    </a:moveTo>
                    <a:lnTo>
                      <a:pt x="156" y="201"/>
                    </a:lnTo>
                    <a:lnTo>
                      <a:pt x="134" y="223"/>
                    </a:lnTo>
                    <a:lnTo>
                      <a:pt x="223" y="216"/>
                    </a:lnTo>
                    <a:lnTo>
                      <a:pt x="223" y="134"/>
                    </a:lnTo>
                    <a:lnTo>
                      <a:pt x="201" y="156"/>
                    </a:lnTo>
                    <a:lnTo>
                      <a:pt x="45" y="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Freeform 39"/>
              <p:cNvSpPr>
                <a:spLocks/>
              </p:cNvSpPr>
              <p:nvPr/>
            </p:nvSpPr>
            <p:spPr bwMode="auto">
              <a:xfrm>
                <a:off x="4538663" y="1325563"/>
                <a:ext cx="201613" cy="44767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223"/>
                  </a:cxn>
                  <a:cxn ang="0">
                    <a:pos x="0" y="223"/>
                  </a:cxn>
                  <a:cxn ang="0">
                    <a:pos x="67" y="282"/>
                  </a:cxn>
                  <a:cxn ang="0">
                    <a:pos x="127" y="223"/>
                  </a:cxn>
                  <a:cxn ang="0">
                    <a:pos x="97" y="223"/>
                  </a:cxn>
                  <a:cxn ang="0">
                    <a:pos x="97" y="0"/>
                  </a:cxn>
                  <a:cxn ang="0">
                    <a:pos x="30" y="0"/>
                  </a:cxn>
                </a:cxnLst>
                <a:rect l="0" t="0" r="r" b="b"/>
                <a:pathLst>
                  <a:path w="127" h="282">
                    <a:moveTo>
                      <a:pt x="30" y="0"/>
                    </a:moveTo>
                    <a:lnTo>
                      <a:pt x="30" y="223"/>
                    </a:lnTo>
                    <a:lnTo>
                      <a:pt x="0" y="223"/>
                    </a:lnTo>
                    <a:lnTo>
                      <a:pt x="67" y="282"/>
                    </a:lnTo>
                    <a:lnTo>
                      <a:pt x="127" y="223"/>
                    </a:lnTo>
                    <a:lnTo>
                      <a:pt x="97" y="223"/>
                    </a:lnTo>
                    <a:lnTo>
                      <a:pt x="97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40"/>
              <p:cNvSpPr>
                <a:spLocks/>
              </p:cNvSpPr>
              <p:nvPr/>
            </p:nvSpPr>
            <p:spPr bwMode="auto">
              <a:xfrm>
                <a:off x="4538663" y="1325563"/>
                <a:ext cx="201613" cy="44767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223"/>
                  </a:cxn>
                  <a:cxn ang="0">
                    <a:pos x="0" y="223"/>
                  </a:cxn>
                  <a:cxn ang="0">
                    <a:pos x="67" y="282"/>
                  </a:cxn>
                  <a:cxn ang="0">
                    <a:pos x="127" y="223"/>
                  </a:cxn>
                  <a:cxn ang="0">
                    <a:pos x="97" y="223"/>
                  </a:cxn>
                  <a:cxn ang="0">
                    <a:pos x="97" y="0"/>
                  </a:cxn>
                  <a:cxn ang="0">
                    <a:pos x="30" y="0"/>
                  </a:cxn>
                </a:cxnLst>
                <a:rect l="0" t="0" r="r" b="b"/>
                <a:pathLst>
                  <a:path w="127" h="282">
                    <a:moveTo>
                      <a:pt x="30" y="0"/>
                    </a:moveTo>
                    <a:lnTo>
                      <a:pt x="30" y="223"/>
                    </a:lnTo>
                    <a:lnTo>
                      <a:pt x="0" y="223"/>
                    </a:lnTo>
                    <a:lnTo>
                      <a:pt x="67" y="282"/>
                    </a:lnTo>
                    <a:lnTo>
                      <a:pt x="127" y="223"/>
                    </a:lnTo>
                    <a:lnTo>
                      <a:pt x="97" y="223"/>
                    </a:lnTo>
                    <a:lnTo>
                      <a:pt x="97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41"/>
              <p:cNvSpPr>
                <a:spLocks/>
              </p:cNvSpPr>
              <p:nvPr/>
            </p:nvSpPr>
            <p:spPr bwMode="auto">
              <a:xfrm>
                <a:off x="4232276" y="1254126"/>
                <a:ext cx="354013" cy="354013"/>
              </a:xfrm>
              <a:custGeom>
                <a:avLst/>
                <a:gdLst/>
                <a:ahLst/>
                <a:cxnLst>
                  <a:cxn ang="0">
                    <a:pos x="178" y="0"/>
                  </a:cxn>
                  <a:cxn ang="0">
                    <a:pos x="22" y="156"/>
                  </a:cxn>
                  <a:cxn ang="0">
                    <a:pos x="0" y="134"/>
                  </a:cxn>
                  <a:cxn ang="0">
                    <a:pos x="0" y="223"/>
                  </a:cxn>
                  <a:cxn ang="0">
                    <a:pos x="89" y="223"/>
                  </a:cxn>
                  <a:cxn ang="0">
                    <a:pos x="67" y="201"/>
                  </a:cxn>
                  <a:cxn ang="0">
                    <a:pos x="223" y="45"/>
                  </a:cxn>
                  <a:cxn ang="0">
                    <a:pos x="178" y="0"/>
                  </a:cxn>
                </a:cxnLst>
                <a:rect l="0" t="0" r="r" b="b"/>
                <a:pathLst>
                  <a:path w="223" h="223">
                    <a:moveTo>
                      <a:pt x="178" y="0"/>
                    </a:moveTo>
                    <a:lnTo>
                      <a:pt x="22" y="156"/>
                    </a:lnTo>
                    <a:lnTo>
                      <a:pt x="0" y="134"/>
                    </a:lnTo>
                    <a:lnTo>
                      <a:pt x="0" y="223"/>
                    </a:lnTo>
                    <a:lnTo>
                      <a:pt x="89" y="223"/>
                    </a:lnTo>
                    <a:lnTo>
                      <a:pt x="67" y="201"/>
                    </a:lnTo>
                    <a:lnTo>
                      <a:pt x="223" y="45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Freeform 42"/>
              <p:cNvSpPr>
                <a:spLocks/>
              </p:cNvSpPr>
              <p:nvPr/>
            </p:nvSpPr>
            <p:spPr bwMode="auto">
              <a:xfrm>
                <a:off x="4232276" y="1254126"/>
                <a:ext cx="354013" cy="354013"/>
              </a:xfrm>
              <a:custGeom>
                <a:avLst/>
                <a:gdLst/>
                <a:ahLst/>
                <a:cxnLst>
                  <a:cxn ang="0">
                    <a:pos x="178" y="0"/>
                  </a:cxn>
                  <a:cxn ang="0">
                    <a:pos x="22" y="156"/>
                  </a:cxn>
                  <a:cxn ang="0">
                    <a:pos x="0" y="134"/>
                  </a:cxn>
                  <a:cxn ang="0">
                    <a:pos x="0" y="223"/>
                  </a:cxn>
                  <a:cxn ang="0">
                    <a:pos x="89" y="223"/>
                  </a:cxn>
                  <a:cxn ang="0">
                    <a:pos x="67" y="201"/>
                  </a:cxn>
                  <a:cxn ang="0">
                    <a:pos x="223" y="45"/>
                  </a:cxn>
                  <a:cxn ang="0">
                    <a:pos x="178" y="0"/>
                  </a:cxn>
                </a:cxnLst>
                <a:rect l="0" t="0" r="r" b="b"/>
                <a:pathLst>
                  <a:path w="223" h="223">
                    <a:moveTo>
                      <a:pt x="178" y="0"/>
                    </a:moveTo>
                    <a:lnTo>
                      <a:pt x="22" y="156"/>
                    </a:lnTo>
                    <a:lnTo>
                      <a:pt x="0" y="134"/>
                    </a:lnTo>
                    <a:lnTo>
                      <a:pt x="0" y="223"/>
                    </a:lnTo>
                    <a:lnTo>
                      <a:pt x="89" y="223"/>
                    </a:lnTo>
                    <a:lnTo>
                      <a:pt x="67" y="201"/>
                    </a:lnTo>
                    <a:lnTo>
                      <a:pt x="223" y="45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43"/>
              <p:cNvSpPr>
                <a:spLocks noChangeArrowheads="1"/>
              </p:cNvSpPr>
              <p:nvPr/>
            </p:nvSpPr>
            <p:spPr bwMode="auto">
              <a:xfrm>
                <a:off x="4432301" y="1006476"/>
                <a:ext cx="390525" cy="388938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44"/>
              <p:cNvSpPr>
                <a:spLocks noChangeArrowheads="1"/>
              </p:cNvSpPr>
              <p:nvPr/>
            </p:nvSpPr>
            <p:spPr bwMode="auto">
              <a:xfrm>
                <a:off x="4456113" y="1030288"/>
                <a:ext cx="390525" cy="38893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45"/>
              <p:cNvSpPr>
                <a:spLocks noChangeArrowheads="1"/>
              </p:cNvSpPr>
              <p:nvPr/>
            </p:nvSpPr>
            <p:spPr bwMode="auto">
              <a:xfrm>
                <a:off x="4445001" y="1017588"/>
                <a:ext cx="388938" cy="390525"/>
              </a:xfrm>
              <a:prstGeom prst="ellipse">
                <a:avLst/>
              </a:prstGeom>
              <a:solidFill>
                <a:srgbClr val="E540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5" name="직선 연결선 54"/>
            <p:cNvCxnSpPr/>
            <p:nvPr/>
          </p:nvCxnSpPr>
          <p:spPr>
            <a:xfrm>
              <a:off x="4599525" y="3533616"/>
              <a:ext cx="1349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7599178" y="1060387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WebS#1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94001" y="2668799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WebS#2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94001" y="4344176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WebS#3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19474" y="6010869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WebS#4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76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/>
          <p:cNvCxnSpPr/>
          <p:nvPr/>
        </p:nvCxnSpPr>
        <p:spPr>
          <a:xfrm>
            <a:off x="1088884" y="2685103"/>
            <a:ext cx="1719905" cy="663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1186911" y="3521631"/>
            <a:ext cx="1719905" cy="4434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363388" y="4282120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327566" y="2586681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자유형 52"/>
          <p:cNvSpPr/>
          <p:nvPr/>
        </p:nvSpPr>
        <p:spPr>
          <a:xfrm>
            <a:off x="6327566" y="1058408"/>
            <a:ext cx="1446576" cy="4854222"/>
          </a:xfrm>
          <a:custGeom>
            <a:avLst/>
            <a:gdLst>
              <a:gd name="connsiteX0" fmla="*/ 688622 w 1354666"/>
              <a:gd name="connsiteY0" fmla="*/ 0 h 4854222"/>
              <a:gd name="connsiteX1" fmla="*/ 0 w 1354666"/>
              <a:gd name="connsiteY1" fmla="*/ 0 h 4854222"/>
              <a:gd name="connsiteX2" fmla="*/ 22577 w 1354666"/>
              <a:gd name="connsiteY2" fmla="*/ 4831645 h 4854222"/>
              <a:gd name="connsiteX3" fmla="*/ 982133 w 1354666"/>
              <a:gd name="connsiteY3" fmla="*/ 4831645 h 4854222"/>
              <a:gd name="connsiteX4" fmla="*/ 982133 w 1354666"/>
              <a:gd name="connsiteY4" fmla="*/ 4831645 h 4854222"/>
              <a:gd name="connsiteX5" fmla="*/ 1354666 w 1354666"/>
              <a:gd name="connsiteY5" fmla="*/ 4854222 h 485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666" h="4854222">
                <a:moveTo>
                  <a:pt x="688622" y="0"/>
                </a:moveTo>
                <a:lnTo>
                  <a:pt x="0" y="0"/>
                </a:lnTo>
                <a:lnTo>
                  <a:pt x="22577" y="4831645"/>
                </a:lnTo>
                <a:lnTo>
                  <a:pt x="982133" y="4831645"/>
                </a:lnTo>
                <a:lnTo>
                  <a:pt x="982133" y="4831645"/>
                </a:lnTo>
                <a:lnTo>
                  <a:pt x="1354666" y="4854222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2982915" y="3378371"/>
            <a:ext cx="1716388" cy="75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0362" y="2158820"/>
            <a:ext cx="632257" cy="932397"/>
          </a:xfrm>
          <a:prstGeom prst="rect">
            <a:avLst/>
          </a:prstGeom>
          <a:noFill/>
        </p:spPr>
      </p:pic>
      <p:pic>
        <p:nvPicPr>
          <p:cNvPr id="5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8641" y="3809924"/>
            <a:ext cx="655701" cy="966970"/>
          </a:xfrm>
          <a:prstGeom prst="rect">
            <a:avLst/>
          </a:prstGeom>
          <a:noFill/>
        </p:spPr>
      </p:pic>
      <p:pic>
        <p:nvPicPr>
          <p:cNvPr id="6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4632" y="5382804"/>
            <a:ext cx="639510" cy="943092"/>
          </a:xfrm>
          <a:prstGeom prst="rect">
            <a:avLst/>
          </a:prstGeom>
          <a:noFill/>
        </p:spPr>
      </p:pic>
      <p:grpSp>
        <p:nvGrpSpPr>
          <p:cNvPr id="7" name="그룹 79"/>
          <p:cNvGrpSpPr/>
          <p:nvPr/>
        </p:nvGrpSpPr>
        <p:grpSpPr>
          <a:xfrm>
            <a:off x="4176398" y="2981573"/>
            <a:ext cx="802068" cy="791047"/>
            <a:chOff x="3995738" y="404813"/>
            <a:chExt cx="1476375" cy="1450975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4978466" y="3377097"/>
            <a:ext cx="13491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730890" y="901173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Web#1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19332" y="2512510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Web#2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20898" y="4220133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Web#3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2" y="2464937"/>
            <a:ext cx="883438" cy="71069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1" y="3598808"/>
            <a:ext cx="910661" cy="732599"/>
          </a:xfrm>
          <a:prstGeom prst="rect">
            <a:avLst/>
          </a:prstGeom>
        </p:spPr>
      </p:pic>
      <p:pic>
        <p:nvPicPr>
          <p:cNvPr id="67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8641" y="744725"/>
            <a:ext cx="632257" cy="932397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4007780" y="2576112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200.1.1.10</a:t>
            </a:r>
            <a:endParaRPr lang="ko-KR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16306" y="401962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71422" y="187020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192.168.10.20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58410" y="3535046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192.168.10.30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42985" y="5152994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192.168.10.40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292" y="2915768"/>
            <a:ext cx="937834" cy="92705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744342" y="5792015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Web#4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/>
        </p:nvGraphicFramePr>
        <p:xfrm>
          <a:off x="3390608" y="3881746"/>
          <a:ext cx="27226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200.1.1.10:80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192.168.10.10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192.168.10.20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200.1.1.10:443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192.168.10.40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구름 88"/>
          <p:cNvSpPr/>
          <p:nvPr/>
        </p:nvSpPr>
        <p:spPr>
          <a:xfrm>
            <a:off x="2370006" y="3035944"/>
            <a:ext cx="1194487" cy="7852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401035" y="2081139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http://200.1.1.10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98573" y="4404540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https://200.1.1.10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55"/>
          <p:cNvSpPr>
            <a:spLocks noChangeArrowheads="1"/>
          </p:cNvSpPr>
          <p:nvPr/>
        </p:nvSpPr>
        <p:spPr bwMode="auto">
          <a:xfrm>
            <a:off x="217138" y="343815"/>
            <a:ext cx="7581283" cy="313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31579" indent="-331579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r>
              <a:rPr lang="en-US" altLang="ko-KR" sz="3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L4 Switch</a:t>
            </a:r>
          </a:p>
          <a:p>
            <a:pPr marL="331579" indent="-331579" eaLnBrk="0" latinLnBrk="0" hangingPunct="0"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endParaRPr lang="en-US" altLang="ko-KR" sz="3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5291-129A-46A7-B347-B601D39204E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599069" y="2852614"/>
            <a:ext cx="5818095" cy="1488736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5" y="1671422"/>
            <a:ext cx="1279052" cy="1553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84" y="3935329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9630" y="4592171"/>
            <a:ext cx="1331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586" y="215948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7165" y="4132650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58018" y="2386350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962552"/>
              </p:ext>
            </p:extLst>
          </p:nvPr>
        </p:nvGraphicFramePr>
        <p:xfrm>
          <a:off x="1696142" y="5669813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579618" y="5432081"/>
            <a:ext cx="7014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5094" y="3277928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50786" y="3553194"/>
            <a:ext cx="2258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3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http://www.test.com</a:t>
            </a:r>
            <a:endParaRPr lang="ko-KR" altLang="en-US" sz="2000">
              <a:solidFill>
                <a:srgbClr val="3399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오른쪽 화살표 39"/>
          <p:cNvSpPr/>
          <p:nvPr/>
        </p:nvSpPr>
        <p:spPr>
          <a:xfrm flipH="1">
            <a:off x="1279200" y="5632108"/>
            <a:ext cx="358680" cy="335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구름 40"/>
          <p:cNvSpPr/>
          <p:nvPr/>
        </p:nvSpPr>
        <p:spPr>
          <a:xfrm>
            <a:off x="6492485" y="966171"/>
            <a:ext cx="2422360" cy="1521165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5260" y="1353285"/>
            <a:ext cx="796548" cy="98460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624066" y="1645534"/>
            <a:ext cx="1148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server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38618" y="5432081"/>
            <a:ext cx="1021012" cy="61768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696142" y="5471996"/>
            <a:ext cx="1220000" cy="61768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/>
          <p:cNvCxnSpPr/>
          <p:nvPr/>
        </p:nvCxnSpPr>
        <p:spPr>
          <a:xfrm>
            <a:off x="1088884" y="2685103"/>
            <a:ext cx="1719905" cy="663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1186911" y="3521631"/>
            <a:ext cx="1719905" cy="4434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363388" y="4282120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327566" y="2586681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자유형 52"/>
          <p:cNvSpPr/>
          <p:nvPr/>
        </p:nvSpPr>
        <p:spPr>
          <a:xfrm>
            <a:off x="6327566" y="1058408"/>
            <a:ext cx="1446576" cy="4854222"/>
          </a:xfrm>
          <a:custGeom>
            <a:avLst/>
            <a:gdLst>
              <a:gd name="connsiteX0" fmla="*/ 688622 w 1354666"/>
              <a:gd name="connsiteY0" fmla="*/ 0 h 4854222"/>
              <a:gd name="connsiteX1" fmla="*/ 0 w 1354666"/>
              <a:gd name="connsiteY1" fmla="*/ 0 h 4854222"/>
              <a:gd name="connsiteX2" fmla="*/ 22577 w 1354666"/>
              <a:gd name="connsiteY2" fmla="*/ 4831645 h 4854222"/>
              <a:gd name="connsiteX3" fmla="*/ 982133 w 1354666"/>
              <a:gd name="connsiteY3" fmla="*/ 4831645 h 4854222"/>
              <a:gd name="connsiteX4" fmla="*/ 982133 w 1354666"/>
              <a:gd name="connsiteY4" fmla="*/ 4831645 h 4854222"/>
              <a:gd name="connsiteX5" fmla="*/ 1354666 w 1354666"/>
              <a:gd name="connsiteY5" fmla="*/ 4854222 h 485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666" h="4854222">
                <a:moveTo>
                  <a:pt x="688622" y="0"/>
                </a:moveTo>
                <a:lnTo>
                  <a:pt x="0" y="0"/>
                </a:lnTo>
                <a:lnTo>
                  <a:pt x="22577" y="4831645"/>
                </a:lnTo>
                <a:lnTo>
                  <a:pt x="982133" y="4831645"/>
                </a:lnTo>
                <a:lnTo>
                  <a:pt x="982133" y="4831645"/>
                </a:lnTo>
                <a:lnTo>
                  <a:pt x="1354666" y="4854222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2982915" y="3378371"/>
            <a:ext cx="1716388" cy="75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0362" y="2158820"/>
            <a:ext cx="632257" cy="932397"/>
          </a:xfrm>
          <a:prstGeom prst="rect">
            <a:avLst/>
          </a:prstGeom>
          <a:noFill/>
        </p:spPr>
      </p:pic>
      <p:pic>
        <p:nvPicPr>
          <p:cNvPr id="5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8641" y="3809924"/>
            <a:ext cx="655701" cy="966970"/>
          </a:xfrm>
          <a:prstGeom prst="rect">
            <a:avLst/>
          </a:prstGeom>
          <a:noFill/>
        </p:spPr>
      </p:pic>
      <p:pic>
        <p:nvPicPr>
          <p:cNvPr id="6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4632" y="5382804"/>
            <a:ext cx="639510" cy="943092"/>
          </a:xfrm>
          <a:prstGeom prst="rect">
            <a:avLst/>
          </a:prstGeom>
          <a:noFill/>
        </p:spPr>
      </p:pic>
      <p:grpSp>
        <p:nvGrpSpPr>
          <p:cNvPr id="7" name="그룹 79"/>
          <p:cNvGrpSpPr/>
          <p:nvPr/>
        </p:nvGrpSpPr>
        <p:grpSpPr>
          <a:xfrm>
            <a:off x="4176398" y="2981573"/>
            <a:ext cx="802068" cy="791047"/>
            <a:chOff x="3995738" y="404813"/>
            <a:chExt cx="1476375" cy="1450975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4978466" y="3377097"/>
            <a:ext cx="13491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730890" y="901173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Web#1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19332" y="2512510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Web#2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20898" y="4220133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Web#3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2" y="2464937"/>
            <a:ext cx="883438" cy="710699"/>
          </a:xfrm>
          <a:prstGeom prst="rect">
            <a:avLst/>
          </a:prstGeom>
        </p:spPr>
      </p:pic>
      <p:pic>
        <p:nvPicPr>
          <p:cNvPr id="67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8641" y="744725"/>
            <a:ext cx="632257" cy="932397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3602027" y="2312647"/>
            <a:ext cx="2023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https://www.test.com</a:t>
            </a:r>
          </a:p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https://200.1.1.10</a:t>
            </a:r>
          </a:p>
          <a:p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16306" y="401962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71422" y="187020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192.168.10.20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58410" y="3535046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192.168.10.30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42985" y="5152994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192.168.10.40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92" y="2915768"/>
            <a:ext cx="937834" cy="92705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744342" y="5792015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Web#4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/>
        </p:nvGraphicFramePr>
        <p:xfrm>
          <a:off x="3390608" y="3881746"/>
          <a:ext cx="27226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200.1.1.10:443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192.168.10.10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192.168.10.20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200.1.1.10:443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m.test.com 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192.168.10.40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구름 88"/>
          <p:cNvSpPr/>
          <p:nvPr/>
        </p:nvSpPr>
        <p:spPr>
          <a:xfrm>
            <a:off x="2370006" y="3035944"/>
            <a:ext cx="1194487" cy="7852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401035" y="2081139"/>
            <a:ext cx="1710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https://www.test.com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98573" y="4404540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https://m.test.com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55"/>
          <p:cNvSpPr>
            <a:spLocks noChangeArrowheads="1"/>
          </p:cNvSpPr>
          <p:nvPr/>
        </p:nvSpPr>
        <p:spPr bwMode="auto">
          <a:xfrm>
            <a:off x="217138" y="343815"/>
            <a:ext cx="7581283" cy="313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31579" indent="-331579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r>
              <a:rPr lang="en-US" altLang="ko-KR" sz="3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L7 Switch</a:t>
            </a:r>
          </a:p>
          <a:p>
            <a:pPr marL="331579" indent="-331579" eaLnBrk="0" latinLnBrk="0" hangingPunct="0"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endParaRPr lang="en-US" altLang="ko-KR" sz="3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5291-129A-46A7-B347-B601D39204E0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8" y="3721558"/>
            <a:ext cx="898661" cy="6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97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0429" y="474967"/>
            <a:ext cx="7772400" cy="2387600"/>
          </a:xfrm>
        </p:spPr>
        <p:txBody>
          <a:bodyPr>
            <a:normAutofit/>
          </a:bodyPr>
          <a:lstStyle/>
          <a:p>
            <a:r>
              <a:rPr lang="ko-KR" altLang="en-US" sz="4000" b="1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라우팅테이블그림</a:t>
            </a:r>
            <a:endParaRPr lang="ko-KR" altLang="en-US" sz="40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16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직선 연결선 404"/>
          <p:cNvCxnSpPr/>
          <p:nvPr/>
        </p:nvCxnSpPr>
        <p:spPr bwMode="auto">
          <a:xfrm>
            <a:off x="1250250" y="4159080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 flipH="1">
            <a:off x="7502401" y="4184705"/>
            <a:ext cx="22936" cy="1560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437798" y="2756950"/>
            <a:ext cx="1588" cy="1137684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422085" y="2794923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192.168.5.254/24</a:t>
            </a:r>
          </a:p>
        </p:txBody>
      </p:sp>
      <p:grpSp>
        <p:nvGrpSpPr>
          <p:cNvPr id="42" name="Group 407"/>
          <p:cNvGrpSpPr>
            <a:grpSpLocks/>
          </p:cNvGrpSpPr>
          <p:nvPr/>
        </p:nvGrpSpPr>
        <p:grpSpPr bwMode="auto">
          <a:xfrm>
            <a:off x="6814222" y="5373214"/>
            <a:ext cx="1189038" cy="1187450"/>
            <a:chOff x="3113" y="3520"/>
            <a:chExt cx="749" cy="748"/>
          </a:xfrm>
        </p:grpSpPr>
        <p:grpSp>
          <p:nvGrpSpPr>
            <p:cNvPr id="43" name="Group 173"/>
            <p:cNvGrpSpPr>
              <a:grpSpLocks/>
            </p:cNvGrpSpPr>
            <p:nvPr/>
          </p:nvGrpSpPr>
          <p:grpSpPr bwMode="auto">
            <a:xfrm rot="824399">
              <a:off x="3241" y="3929"/>
              <a:ext cx="109" cy="85"/>
              <a:chOff x="3473" y="2341"/>
              <a:chExt cx="1847" cy="1461"/>
            </a:xfrm>
          </p:grpSpPr>
          <p:sp>
            <p:nvSpPr>
              <p:cNvPr id="2" name="Freeform 174"/>
              <p:cNvSpPr>
                <a:spLocks/>
              </p:cNvSpPr>
              <p:nvPr/>
            </p:nvSpPr>
            <p:spPr bwMode="auto">
              <a:xfrm rot="20419783" flipH="1">
                <a:off x="4542" y="2320"/>
                <a:ext cx="763" cy="516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Freeform 175"/>
              <p:cNvSpPr>
                <a:spLocks/>
              </p:cNvSpPr>
              <p:nvPr/>
            </p:nvSpPr>
            <p:spPr bwMode="auto">
              <a:xfrm rot="-1180217">
                <a:off x="3398" y="2900"/>
                <a:ext cx="1406" cy="791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Freeform 176"/>
              <p:cNvSpPr>
                <a:spLocks/>
              </p:cNvSpPr>
              <p:nvPr/>
            </p:nvSpPr>
            <p:spPr bwMode="auto">
              <a:xfrm rot="20419783" flipH="1">
                <a:off x="3572" y="3246"/>
                <a:ext cx="1373" cy="5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Freeform 177"/>
              <p:cNvSpPr>
                <a:spLocks/>
              </p:cNvSpPr>
              <p:nvPr/>
            </p:nvSpPr>
            <p:spPr bwMode="auto">
              <a:xfrm rot="-1180217">
                <a:off x="4133" y="2811"/>
                <a:ext cx="322" cy="39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178"/>
              <p:cNvSpPr>
                <a:spLocks/>
              </p:cNvSpPr>
              <p:nvPr/>
            </p:nvSpPr>
            <p:spPr bwMode="auto">
              <a:xfrm rot="20419783" flipH="1">
                <a:off x="4083" y="2822"/>
                <a:ext cx="441" cy="86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0" y="2774"/>
                <a:ext cx="186" cy="8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80"/>
              <p:cNvSpPr>
                <a:spLocks/>
              </p:cNvSpPr>
              <p:nvPr/>
            </p:nvSpPr>
            <p:spPr bwMode="auto">
              <a:xfrm rot="20419783" flipH="1">
                <a:off x="4309" y="2777"/>
                <a:ext cx="373" cy="327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81"/>
            <p:cNvGrpSpPr>
              <a:grpSpLocks/>
            </p:cNvGrpSpPr>
            <p:nvPr/>
          </p:nvGrpSpPr>
          <p:grpSpPr bwMode="auto">
            <a:xfrm>
              <a:off x="3334" y="3970"/>
              <a:ext cx="322" cy="142"/>
              <a:chOff x="910" y="3229"/>
              <a:chExt cx="826" cy="364"/>
            </a:xfrm>
          </p:grpSpPr>
          <p:sp>
            <p:nvSpPr>
              <p:cNvPr id="18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8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3"/>
              <p:cNvSpPr>
                <a:spLocks/>
              </p:cNvSpPr>
              <p:nvPr/>
            </p:nvSpPr>
            <p:spPr bwMode="auto">
              <a:xfrm>
                <a:off x="935" y="3229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3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185"/>
              <p:cNvSpPr>
                <a:spLocks/>
              </p:cNvSpPr>
              <p:nvPr/>
            </p:nvSpPr>
            <p:spPr bwMode="auto">
              <a:xfrm>
                <a:off x="982" y="3307"/>
                <a:ext cx="549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186"/>
              <p:cNvSpPr>
                <a:spLocks/>
              </p:cNvSpPr>
              <p:nvPr/>
            </p:nvSpPr>
            <p:spPr bwMode="auto">
              <a:xfrm>
                <a:off x="1495" y="3397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187"/>
              <p:cNvSpPr>
                <a:spLocks/>
              </p:cNvSpPr>
              <p:nvPr/>
            </p:nvSpPr>
            <p:spPr bwMode="auto">
              <a:xfrm>
                <a:off x="1569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Group 188"/>
            <p:cNvGrpSpPr>
              <a:grpSpLocks/>
            </p:cNvGrpSpPr>
            <p:nvPr/>
          </p:nvGrpSpPr>
          <p:grpSpPr bwMode="auto">
            <a:xfrm flipH="1">
              <a:off x="3377" y="3772"/>
              <a:ext cx="373" cy="229"/>
              <a:chOff x="1460" y="2078"/>
              <a:chExt cx="721" cy="441"/>
            </a:xfrm>
          </p:grpSpPr>
          <p:sp>
            <p:nvSpPr>
              <p:cNvPr id="27" name="Freeform 189"/>
              <p:cNvSpPr>
                <a:spLocks noChangeAspect="1"/>
              </p:cNvSpPr>
              <p:nvPr/>
            </p:nvSpPr>
            <p:spPr bwMode="auto">
              <a:xfrm>
                <a:off x="1460" y="2142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190"/>
              <p:cNvSpPr>
                <a:spLocks noChangeAspect="1"/>
              </p:cNvSpPr>
              <p:nvPr/>
            </p:nvSpPr>
            <p:spPr bwMode="auto">
              <a:xfrm>
                <a:off x="1464" y="2076"/>
                <a:ext cx="719" cy="310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7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193"/>
              <p:cNvSpPr>
                <a:spLocks noChangeArrowheads="1"/>
              </p:cNvSpPr>
              <p:nvPr/>
            </p:nvSpPr>
            <p:spPr bwMode="auto">
              <a:xfrm>
                <a:off x="1783" y="2432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195"/>
              <p:cNvSpPr>
                <a:spLocks noChangeShapeType="1"/>
              </p:cNvSpPr>
              <p:nvPr/>
            </p:nvSpPr>
            <p:spPr bwMode="auto">
              <a:xfrm flipH="1">
                <a:off x="2028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96"/>
              <p:cNvSpPr>
                <a:spLocks noChangeShapeType="1"/>
              </p:cNvSpPr>
              <p:nvPr/>
            </p:nvSpPr>
            <p:spPr bwMode="auto">
              <a:xfrm flipH="1">
                <a:off x="2055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198"/>
              <p:cNvSpPr>
                <a:spLocks noChangeShapeType="1"/>
              </p:cNvSpPr>
              <p:nvPr/>
            </p:nvSpPr>
            <p:spPr bwMode="auto">
              <a:xfrm flipH="1">
                <a:off x="2080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199"/>
              <p:cNvSpPr>
                <a:spLocks noChangeShapeType="1"/>
              </p:cNvSpPr>
              <p:nvPr/>
            </p:nvSpPr>
            <p:spPr bwMode="auto">
              <a:xfrm flipH="1">
                <a:off x="2094" y="2328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200"/>
              <p:cNvSpPr>
                <a:spLocks noChangeShapeType="1"/>
              </p:cNvSpPr>
              <p:nvPr/>
            </p:nvSpPr>
            <p:spPr bwMode="auto">
              <a:xfrm flipH="1">
                <a:off x="2106" y="2326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201"/>
              <p:cNvSpPr>
                <a:spLocks noChangeShapeType="1"/>
              </p:cNvSpPr>
              <p:nvPr/>
            </p:nvSpPr>
            <p:spPr bwMode="auto">
              <a:xfrm flipH="1">
                <a:off x="2117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6"/>
              <p:cNvSpPr>
                <a:spLocks noChangeShapeType="1"/>
              </p:cNvSpPr>
              <p:nvPr/>
            </p:nvSpPr>
            <p:spPr bwMode="auto">
              <a:xfrm flipH="1">
                <a:off x="1874" y="2407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8"/>
              <p:cNvSpPr>
                <a:spLocks noChangeShapeType="1"/>
              </p:cNvSpPr>
              <p:nvPr/>
            </p:nvSpPr>
            <p:spPr bwMode="auto">
              <a:xfrm flipH="1">
                <a:off x="1937" y="2403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9"/>
              <p:cNvSpPr>
                <a:spLocks noChangeShapeType="1"/>
              </p:cNvSpPr>
              <p:nvPr/>
            </p:nvSpPr>
            <p:spPr bwMode="auto">
              <a:xfrm flipH="1">
                <a:off x="1885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11"/>
              <p:cNvSpPr>
                <a:spLocks/>
              </p:cNvSpPr>
              <p:nvPr/>
            </p:nvSpPr>
            <p:spPr bwMode="auto">
              <a:xfrm>
                <a:off x="1671" y="2384"/>
                <a:ext cx="116" cy="4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Group 214"/>
            <p:cNvGrpSpPr>
              <a:grpSpLocks/>
            </p:cNvGrpSpPr>
            <p:nvPr/>
          </p:nvGrpSpPr>
          <p:grpSpPr bwMode="auto">
            <a:xfrm>
              <a:off x="3579" y="3552"/>
              <a:ext cx="197" cy="202"/>
              <a:chOff x="2611" y="1208"/>
              <a:chExt cx="1210" cy="1398"/>
            </a:xfrm>
          </p:grpSpPr>
          <p:sp>
            <p:nvSpPr>
              <p:cNvPr id="61" name="Freeform 215"/>
              <p:cNvSpPr>
                <a:spLocks/>
              </p:cNvSpPr>
              <p:nvPr/>
            </p:nvSpPr>
            <p:spPr bwMode="auto">
              <a:xfrm>
                <a:off x="2605" y="1201"/>
                <a:ext cx="1210" cy="180"/>
              </a:xfrm>
              <a:custGeom>
                <a:avLst/>
                <a:gdLst/>
                <a:ahLst/>
                <a:cxnLst>
                  <a:cxn ang="0">
                    <a:pos x="1205" y="151"/>
                  </a:cxn>
                  <a:cxn ang="0">
                    <a:pos x="964" y="178"/>
                  </a:cxn>
                  <a:cxn ang="0">
                    <a:pos x="0" y="0"/>
                  </a:cxn>
                  <a:cxn ang="0">
                    <a:pos x="1205" y="151"/>
                  </a:cxn>
                </a:cxnLst>
                <a:rect l="0" t="0" r="r" b="b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216"/>
              <p:cNvSpPr>
                <a:spLocks/>
              </p:cNvSpPr>
              <p:nvPr/>
            </p:nvSpPr>
            <p:spPr bwMode="auto">
              <a:xfrm>
                <a:off x="3416" y="1360"/>
                <a:ext cx="405" cy="1246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389" y="1000"/>
                  </a:cxn>
                  <a:cxn ang="0">
                    <a:pos x="133" y="1241"/>
                  </a:cxn>
                  <a:cxn ang="0">
                    <a:pos x="0" y="13"/>
                  </a:cxn>
                  <a:cxn ang="0">
                    <a:pos x="189" y="24"/>
                  </a:cxn>
                  <a:cxn ang="0">
                    <a:pos x="405" y="0"/>
                  </a:cxn>
                </a:cxnLst>
                <a:rect l="0" t="0" r="r" b="b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>
                      <a:gamma/>
                      <a:tint val="48627"/>
                      <a:invGamma/>
                    </a:srgbClr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Oval 217"/>
            <p:cNvSpPr>
              <a:spLocks noChangeArrowheads="1"/>
            </p:cNvSpPr>
            <p:nvPr/>
          </p:nvSpPr>
          <p:spPr bwMode="auto">
            <a:xfrm flipH="1">
              <a:off x="3546" y="3770"/>
              <a:ext cx="179" cy="51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218"/>
            <p:cNvSpPr>
              <a:spLocks noChangeArrowheads="1"/>
            </p:cNvSpPr>
            <p:nvPr/>
          </p:nvSpPr>
          <p:spPr bwMode="auto">
            <a:xfrm flipH="1">
              <a:off x="3546" y="3766"/>
              <a:ext cx="179" cy="5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19"/>
            <p:cNvSpPr>
              <a:spLocks/>
            </p:cNvSpPr>
            <p:nvPr/>
          </p:nvSpPr>
          <p:spPr bwMode="auto">
            <a:xfrm>
              <a:off x="3474" y="3521"/>
              <a:ext cx="263" cy="280"/>
            </a:xfrm>
            <a:custGeom>
              <a:avLst/>
              <a:gdLst/>
              <a:ahLst/>
              <a:cxnLst>
                <a:cxn ang="0">
                  <a:pos x="1602" y="204"/>
                </a:cxn>
                <a:cxn ang="0">
                  <a:pos x="5" y="0"/>
                </a:cxn>
                <a:cxn ang="0">
                  <a:pos x="0" y="1488"/>
                </a:cxn>
                <a:cxn ang="0">
                  <a:pos x="1597" y="1734"/>
                </a:cxn>
                <a:cxn ang="0">
                  <a:pos x="1602" y="204"/>
                </a:cxn>
              </a:cxnLst>
              <a:rect l="0" t="0" r="r" b="b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20"/>
            <p:cNvSpPr>
              <a:spLocks/>
            </p:cNvSpPr>
            <p:nvPr/>
          </p:nvSpPr>
          <p:spPr bwMode="auto">
            <a:xfrm>
              <a:off x="3485" y="3748"/>
              <a:ext cx="216" cy="53"/>
            </a:xfrm>
            <a:custGeom>
              <a:avLst/>
              <a:gdLst/>
              <a:ahLst/>
              <a:cxnLst>
                <a:cxn ang="0">
                  <a:pos x="1327" y="20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330" y="330"/>
                </a:cxn>
                <a:cxn ang="0">
                  <a:pos x="1327" y="200"/>
                </a:cxn>
              </a:cxnLst>
              <a:rect l="0" t="0" r="r" b="b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1"/>
            <p:cNvSpPr>
              <a:spLocks/>
            </p:cNvSpPr>
            <p:nvPr/>
          </p:nvSpPr>
          <p:spPr bwMode="auto">
            <a:xfrm>
              <a:off x="3735" y="3553"/>
              <a:ext cx="9" cy="248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56" y="0"/>
                </a:cxn>
                <a:cxn ang="0">
                  <a:pos x="46" y="1513"/>
                </a:cxn>
                <a:cxn ang="0">
                  <a:pos x="0" y="1536"/>
                </a:cxn>
                <a:cxn ang="0">
                  <a:pos x="4" y="16"/>
                </a:cxn>
              </a:cxnLst>
              <a:rect l="0" t="0" r="r" b="b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Oval 222"/>
            <p:cNvSpPr>
              <a:spLocks noChangeArrowheads="1"/>
            </p:cNvSpPr>
            <p:nvPr/>
          </p:nvSpPr>
          <p:spPr bwMode="auto">
            <a:xfrm flipH="1">
              <a:off x="3497" y="3752"/>
              <a:ext cx="8" cy="15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Oval 223"/>
            <p:cNvSpPr>
              <a:spLocks noChangeArrowheads="1"/>
            </p:cNvSpPr>
            <p:nvPr/>
          </p:nvSpPr>
          <p:spPr bwMode="auto">
            <a:xfrm flipH="1">
              <a:off x="3512" y="3756"/>
              <a:ext cx="7" cy="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Oval 224"/>
            <p:cNvSpPr>
              <a:spLocks noChangeArrowheads="1"/>
            </p:cNvSpPr>
            <p:nvPr/>
          </p:nvSpPr>
          <p:spPr bwMode="auto">
            <a:xfrm flipH="1">
              <a:off x="3560" y="3767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Oval 225"/>
            <p:cNvSpPr>
              <a:spLocks noChangeArrowheads="1"/>
            </p:cNvSpPr>
            <p:nvPr/>
          </p:nvSpPr>
          <p:spPr bwMode="auto">
            <a:xfrm flipH="1">
              <a:off x="3576" y="3770"/>
              <a:ext cx="8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Oval 226"/>
            <p:cNvSpPr>
              <a:spLocks noChangeArrowheads="1"/>
            </p:cNvSpPr>
            <p:nvPr/>
          </p:nvSpPr>
          <p:spPr bwMode="auto">
            <a:xfrm flipH="1">
              <a:off x="3592" y="3772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3" name="Freeform 227"/>
            <p:cNvSpPr>
              <a:spLocks/>
            </p:cNvSpPr>
            <p:nvPr/>
          </p:nvSpPr>
          <p:spPr bwMode="auto">
            <a:xfrm>
              <a:off x="3494" y="3549"/>
              <a:ext cx="218" cy="220"/>
            </a:xfrm>
            <a:custGeom>
              <a:avLst/>
              <a:gdLst>
                <a:gd name="T0" fmla="*/ 0 w 1345"/>
                <a:gd name="T1" fmla="*/ 0 h 1366"/>
                <a:gd name="T2" fmla="*/ 0 w 1345"/>
                <a:gd name="T3" fmla="*/ 0 h 1366"/>
                <a:gd name="T4" fmla="*/ 0 w 1345"/>
                <a:gd name="T5" fmla="*/ 0 h 1366"/>
                <a:gd name="T6" fmla="*/ 0 w 1345"/>
                <a:gd name="T7" fmla="*/ 0 h 1366"/>
                <a:gd name="T8" fmla="*/ 0 w 1345"/>
                <a:gd name="T9" fmla="*/ 0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r>
                <a:rPr kumimoji="0" lang="en-US" altLang="ko-KR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0" name="Freeform 228"/>
            <p:cNvSpPr>
              <a:spLocks/>
            </p:cNvSpPr>
            <p:nvPr/>
          </p:nvSpPr>
          <p:spPr bwMode="auto">
            <a:xfrm>
              <a:off x="3475" y="3520"/>
              <a:ext cx="269" cy="3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0"/>
                </a:cxn>
                <a:cxn ang="0">
                  <a:pos x="1660" y="199"/>
                </a:cxn>
                <a:cxn ang="0">
                  <a:pos x="1613" y="214"/>
                </a:cxn>
                <a:cxn ang="0">
                  <a:pos x="0" y="10"/>
                </a:cxn>
              </a:cxnLst>
              <a:rect l="0" t="0" r="r" b="b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72" name="Text Box 404"/>
            <p:cNvSpPr txBox="1">
              <a:spLocks noChangeArrowheads="1"/>
            </p:cNvSpPr>
            <p:nvPr/>
          </p:nvSpPr>
          <p:spPr bwMode="auto">
            <a:xfrm>
              <a:off x="3113" y="4111"/>
              <a:ext cx="74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0"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192.168.5.10/24</a:t>
              </a:r>
            </a:p>
          </p:txBody>
        </p:sp>
      </p:grpSp>
      <p:cxnSp>
        <p:nvCxnSpPr>
          <p:cNvPr id="171" name="직선 연결선 406"/>
          <p:cNvCxnSpPr>
            <a:endCxn id="29" idx="4"/>
          </p:cNvCxnSpPr>
          <p:nvPr/>
        </p:nvCxnSpPr>
        <p:spPr>
          <a:xfrm flipH="1" flipV="1">
            <a:off x="2033889" y="4091696"/>
            <a:ext cx="1207482" cy="1653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905915" y="5535291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Freeform 4"/>
          <p:cNvSpPr>
            <a:spLocks/>
          </p:cNvSpPr>
          <p:nvPr/>
        </p:nvSpPr>
        <p:spPr bwMode="auto">
          <a:xfrm>
            <a:off x="2323953" y="2252155"/>
            <a:ext cx="4637480" cy="84878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>
            <a:off x="1638635" y="2529294"/>
            <a:ext cx="6405" cy="134492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1243438" y="1902599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055391" y="3767382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SWITCH-1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2776228" y="5543003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6944395" y="2101197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628465" y="6425311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588900" y="2628355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192.168.1.254/24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1407409" y="2826755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406926" y="1861086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494639" y="2256079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465137" y="2048047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2793660" y="6309069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192.168.1.20/24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93270" y="2422881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192.168.3.2/24</a:t>
            </a:r>
          </a:p>
        </p:txBody>
      </p:sp>
      <p:grpSp>
        <p:nvGrpSpPr>
          <p:cNvPr id="246" name="Group 25"/>
          <p:cNvGrpSpPr>
            <a:grpSpLocks/>
          </p:cNvGrpSpPr>
          <p:nvPr/>
        </p:nvGrpSpPr>
        <p:grpSpPr bwMode="auto">
          <a:xfrm>
            <a:off x="6805169" y="3752505"/>
            <a:ext cx="1209803" cy="417323"/>
            <a:chOff x="3498" y="3226"/>
            <a:chExt cx="1123" cy="500"/>
          </a:xfrm>
        </p:grpSpPr>
        <p:sp>
          <p:nvSpPr>
            <p:cNvPr id="24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SWITCH-2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Text Box 270"/>
          <p:cNvSpPr txBox="1">
            <a:spLocks noChangeArrowheads="1"/>
          </p:cNvSpPr>
          <p:nvPr/>
        </p:nvSpPr>
        <p:spPr bwMode="auto">
          <a:xfrm>
            <a:off x="7274386" y="3026930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472" name="직사각형 58471"/>
          <p:cNvSpPr/>
          <p:nvPr/>
        </p:nvSpPr>
        <p:spPr>
          <a:xfrm>
            <a:off x="251520" y="548680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192.168.3.0  s0/0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6132989" y="777108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192.168.5.0   fa0/0</a:t>
            </a:r>
          </a:p>
        </p:txBody>
      </p:sp>
    </p:spTree>
    <p:extLst>
      <p:ext uri="{BB962C8B-B14F-4D97-AF65-F5344CB8AC3E}">
        <p14:creationId xmlns:p14="http://schemas.microsoft.com/office/powerpoint/2010/main" val="481829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직선 연결선 404"/>
          <p:cNvCxnSpPr/>
          <p:nvPr/>
        </p:nvCxnSpPr>
        <p:spPr bwMode="auto">
          <a:xfrm>
            <a:off x="1250250" y="4159080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 flipH="1">
            <a:off x="7502401" y="4184705"/>
            <a:ext cx="22936" cy="1560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437798" y="2756950"/>
            <a:ext cx="1588" cy="1137684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422085" y="2794923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192.168.5.254/24</a:t>
            </a:r>
          </a:p>
        </p:txBody>
      </p:sp>
      <p:grpSp>
        <p:nvGrpSpPr>
          <p:cNvPr id="42" name="Group 407"/>
          <p:cNvGrpSpPr>
            <a:grpSpLocks/>
          </p:cNvGrpSpPr>
          <p:nvPr/>
        </p:nvGrpSpPr>
        <p:grpSpPr bwMode="auto">
          <a:xfrm>
            <a:off x="6814222" y="5373214"/>
            <a:ext cx="1189038" cy="1187450"/>
            <a:chOff x="3113" y="3520"/>
            <a:chExt cx="749" cy="748"/>
          </a:xfrm>
        </p:grpSpPr>
        <p:grpSp>
          <p:nvGrpSpPr>
            <p:cNvPr id="43" name="Group 173"/>
            <p:cNvGrpSpPr>
              <a:grpSpLocks/>
            </p:cNvGrpSpPr>
            <p:nvPr/>
          </p:nvGrpSpPr>
          <p:grpSpPr bwMode="auto">
            <a:xfrm rot="824399">
              <a:off x="3241" y="3929"/>
              <a:ext cx="109" cy="85"/>
              <a:chOff x="3473" y="2341"/>
              <a:chExt cx="1847" cy="1461"/>
            </a:xfrm>
          </p:grpSpPr>
          <p:sp>
            <p:nvSpPr>
              <p:cNvPr id="2" name="Freeform 174"/>
              <p:cNvSpPr>
                <a:spLocks/>
              </p:cNvSpPr>
              <p:nvPr/>
            </p:nvSpPr>
            <p:spPr bwMode="auto">
              <a:xfrm rot="20419783" flipH="1">
                <a:off x="4542" y="2320"/>
                <a:ext cx="763" cy="516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Freeform 175"/>
              <p:cNvSpPr>
                <a:spLocks/>
              </p:cNvSpPr>
              <p:nvPr/>
            </p:nvSpPr>
            <p:spPr bwMode="auto">
              <a:xfrm rot="-1180217">
                <a:off x="3398" y="2900"/>
                <a:ext cx="1406" cy="791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Freeform 176"/>
              <p:cNvSpPr>
                <a:spLocks/>
              </p:cNvSpPr>
              <p:nvPr/>
            </p:nvSpPr>
            <p:spPr bwMode="auto">
              <a:xfrm rot="20419783" flipH="1">
                <a:off x="3572" y="3246"/>
                <a:ext cx="1373" cy="5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Freeform 177"/>
              <p:cNvSpPr>
                <a:spLocks/>
              </p:cNvSpPr>
              <p:nvPr/>
            </p:nvSpPr>
            <p:spPr bwMode="auto">
              <a:xfrm rot="-1180217">
                <a:off x="4133" y="2811"/>
                <a:ext cx="322" cy="39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178"/>
              <p:cNvSpPr>
                <a:spLocks/>
              </p:cNvSpPr>
              <p:nvPr/>
            </p:nvSpPr>
            <p:spPr bwMode="auto">
              <a:xfrm rot="20419783" flipH="1">
                <a:off x="4083" y="2822"/>
                <a:ext cx="441" cy="86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0" y="2774"/>
                <a:ext cx="186" cy="8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80"/>
              <p:cNvSpPr>
                <a:spLocks/>
              </p:cNvSpPr>
              <p:nvPr/>
            </p:nvSpPr>
            <p:spPr bwMode="auto">
              <a:xfrm rot="20419783" flipH="1">
                <a:off x="4309" y="2777"/>
                <a:ext cx="373" cy="327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81"/>
            <p:cNvGrpSpPr>
              <a:grpSpLocks/>
            </p:cNvGrpSpPr>
            <p:nvPr/>
          </p:nvGrpSpPr>
          <p:grpSpPr bwMode="auto">
            <a:xfrm>
              <a:off x="3334" y="3970"/>
              <a:ext cx="322" cy="142"/>
              <a:chOff x="910" y="3229"/>
              <a:chExt cx="826" cy="364"/>
            </a:xfrm>
          </p:grpSpPr>
          <p:sp>
            <p:nvSpPr>
              <p:cNvPr id="18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8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3"/>
              <p:cNvSpPr>
                <a:spLocks/>
              </p:cNvSpPr>
              <p:nvPr/>
            </p:nvSpPr>
            <p:spPr bwMode="auto">
              <a:xfrm>
                <a:off x="935" y="3229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3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185"/>
              <p:cNvSpPr>
                <a:spLocks/>
              </p:cNvSpPr>
              <p:nvPr/>
            </p:nvSpPr>
            <p:spPr bwMode="auto">
              <a:xfrm>
                <a:off x="982" y="3307"/>
                <a:ext cx="549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186"/>
              <p:cNvSpPr>
                <a:spLocks/>
              </p:cNvSpPr>
              <p:nvPr/>
            </p:nvSpPr>
            <p:spPr bwMode="auto">
              <a:xfrm>
                <a:off x="1495" y="3397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187"/>
              <p:cNvSpPr>
                <a:spLocks/>
              </p:cNvSpPr>
              <p:nvPr/>
            </p:nvSpPr>
            <p:spPr bwMode="auto">
              <a:xfrm>
                <a:off x="1569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Group 188"/>
            <p:cNvGrpSpPr>
              <a:grpSpLocks/>
            </p:cNvGrpSpPr>
            <p:nvPr/>
          </p:nvGrpSpPr>
          <p:grpSpPr bwMode="auto">
            <a:xfrm flipH="1">
              <a:off x="3377" y="3772"/>
              <a:ext cx="373" cy="229"/>
              <a:chOff x="1460" y="2078"/>
              <a:chExt cx="721" cy="441"/>
            </a:xfrm>
          </p:grpSpPr>
          <p:sp>
            <p:nvSpPr>
              <p:cNvPr id="27" name="Freeform 189"/>
              <p:cNvSpPr>
                <a:spLocks noChangeAspect="1"/>
              </p:cNvSpPr>
              <p:nvPr/>
            </p:nvSpPr>
            <p:spPr bwMode="auto">
              <a:xfrm>
                <a:off x="1460" y="2142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190"/>
              <p:cNvSpPr>
                <a:spLocks noChangeAspect="1"/>
              </p:cNvSpPr>
              <p:nvPr/>
            </p:nvSpPr>
            <p:spPr bwMode="auto">
              <a:xfrm>
                <a:off x="1464" y="2076"/>
                <a:ext cx="719" cy="310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7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193"/>
              <p:cNvSpPr>
                <a:spLocks noChangeArrowheads="1"/>
              </p:cNvSpPr>
              <p:nvPr/>
            </p:nvSpPr>
            <p:spPr bwMode="auto">
              <a:xfrm>
                <a:off x="1783" y="2432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195"/>
              <p:cNvSpPr>
                <a:spLocks noChangeShapeType="1"/>
              </p:cNvSpPr>
              <p:nvPr/>
            </p:nvSpPr>
            <p:spPr bwMode="auto">
              <a:xfrm flipH="1">
                <a:off x="2028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96"/>
              <p:cNvSpPr>
                <a:spLocks noChangeShapeType="1"/>
              </p:cNvSpPr>
              <p:nvPr/>
            </p:nvSpPr>
            <p:spPr bwMode="auto">
              <a:xfrm flipH="1">
                <a:off x="2055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198"/>
              <p:cNvSpPr>
                <a:spLocks noChangeShapeType="1"/>
              </p:cNvSpPr>
              <p:nvPr/>
            </p:nvSpPr>
            <p:spPr bwMode="auto">
              <a:xfrm flipH="1">
                <a:off x="2080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199"/>
              <p:cNvSpPr>
                <a:spLocks noChangeShapeType="1"/>
              </p:cNvSpPr>
              <p:nvPr/>
            </p:nvSpPr>
            <p:spPr bwMode="auto">
              <a:xfrm flipH="1">
                <a:off x="2094" y="2328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200"/>
              <p:cNvSpPr>
                <a:spLocks noChangeShapeType="1"/>
              </p:cNvSpPr>
              <p:nvPr/>
            </p:nvSpPr>
            <p:spPr bwMode="auto">
              <a:xfrm flipH="1">
                <a:off x="2106" y="2326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201"/>
              <p:cNvSpPr>
                <a:spLocks noChangeShapeType="1"/>
              </p:cNvSpPr>
              <p:nvPr/>
            </p:nvSpPr>
            <p:spPr bwMode="auto">
              <a:xfrm flipH="1">
                <a:off x="2117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6"/>
              <p:cNvSpPr>
                <a:spLocks noChangeShapeType="1"/>
              </p:cNvSpPr>
              <p:nvPr/>
            </p:nvSpPr>
            <p:spPr bwMode="auto">
              <a:xfrm flipH="1">
                <a:off x="1874" y="2407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8"/>
              <p:cNvSpPr>
                <a:spLocks noChangeShapeType="1"/>
              </p:cNvSpPr>
              <p:nvPr/>
            </p:nvSpPr>
            <p:spPr bwMode="auto">
              <a:xfrm flipH="1">
                <a:off x="1937" y="2403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9"/>
              <p:cNvSpPr>
                <a:spLocks noChangeShapeType="1"/>
              </p:cNvSpPr>
              <p:nvPr/>
            </p:nvSpPr>
            <p:spPr bwMode="auto">
              <a:xfrm flipH="1">
                <a:off x="1885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11"/>
              <p:cNvSpPr>
                <a:spLocks/>
              </p:cNvSpPr>
              <p:nvPr/>
            </p:nvSpPr>
            <p:spPr bwMode="auto">
              <a:xfrm>
                <a:off x="1671" y="2384"/>
                <a:ext cx="116" cy="4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Group 214"/>
            <p:cNvGrpSpPr>
              <a:grpSpLocks/>
            </p:cNvGrpSpPr>
            <p:nvPr/>
          </p:nvGrpSpPr>
          <p:grpSpPr bwMode="auto">
            <a:xfrm>
              <a:off x="3579" y="3552"/>
              <a:ext cx="197" cy="202"/>
              <a:chOff x="2611" y="1208"/>
              <a:chExt cx="1210" cy="1398"/>
            </a:xfrm>
          </p:grpSpPr>
          <p:sp>
            <p:nvSpPr>
              <p:cNvPr id="61" name="Freeform 215"/>
              <p:cNvSpPr>
                <a:spLocks/>
              </p:cNvSpPr>
              <p:nvPr/>
            </p:nvSpPr>
            <p:spPr bwMode="auto">
              <a:xfrm>
                <a:off x="2605" y="1201"/>
                <a:ext cx="1210" cy="180"/>
              </a:xfrm>
              <a:custGeom>
                <a:avLst/>
                <a:gdLst/>
                <a:ahLst/>
                <a:cxnLst>
                  <a:cxn ang="0">
                    <a:pos x="1205" y="151"/>
                  </a:cxn>
                  <a:cxn ang="0">
                    <a:pos x="964" y="178"/>
                  </a:cxn>
                  <a:cxn ang="0">
                    <a:pos x="0" y="0"/>
                  </a:cxn>
                  <a:cxn ang="0">
                    <a:pos x="1205" y="151"/>
                  </a:cxn>
                </a:cxnLst>
                <a:rect l="0" t="0" r="r" b="b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216"/>
              <p:cNvSpPr>
                <a:spLocks/>
              </p:cNvSpPr>
              <p:nvPr/>
            </p:nvSpPr>
            <p:spPr bwMode="auto">
              <a:xfrm>
                <a:off x="3416" y="1360"/>
                <a:ext cx="405" cy="1246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389" y="1000"/>
                  </a:cxn>
                  <a:cxn ang="0">
                    <a:pos x="133" y="1241"/>
                  </a:cxn>
                  <a:cxn ang="0">
                    <a:pos x="0" y="13"/>
                  </a:cxn>
                  <a:cxn ang="0">
                    <a:pos x="189" y="24"/>
                  </a:cxn>
                  <a:cxn ang="0">
                    <a:pos x="405" y="0"/>
                  </a:cxn>
                </a:cxnLst>
                <a:rect l="0" t="0" r="r" b="b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>
                      <a:gamma/>
                      <a:tint val="48627"/>
                      <a:invGamma/>
                    </a:srgbClr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Oval 217"/>
            <p:cNvSpPr>
              <a:spLocks noChangeArrowheads="1"/>
            </p:cNvSpPr>
            <p:nvPr/>
          </p:nvSpPr>
          <p:spPr bwMode="auto">
            <a:xfrm flipH="1">
              <a:off x="3546" y="3770"/>
              <a:ext cx="179" cy="51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218"/>
            <p:cNvSpPr>
              <a:spLocks noChangeArrowheads="1"/>
            </p:cNvSpPr>
            <p:nvPr/>
          </p:nvSpPr>
          <p:spPr bwMode="auto">
            <a:xfrm flipH="1">
              <a:off x="3546" y="3766"/>
              <a:ext cx="179" cy="5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19"/>
            <p:cNvSpPr>
              <a:spLocks/>
            </p:cNvSpPr>
            <p:nvPr/>
          </p:nvSpPr>
          <p:spPr bwMode="auto">
            <a:xfrm>
              <a:off x="3474" y="3521"/>
              <a:ext cx="263" cy="280"/>
            </a:xfrm>
            <a:custGeom>
              <a:avLst/>
              <a:gdLst/>
              <a:ahLst/>
              <a:cxnLst>
                <a:cxn ang="0">
                  <a:pos x="1602" y="204"/>
                </a:cxn>
                <a:cxn ang="0">
                  <a:pos x="5" y="0"/>
                </a:cxn>
                <a:cxn ang="0">
                  <a:pos x="0" y="1488"/>
                </a:cxn>
                <a:cxn ang="0">
                  <a:pos x="1597" y="1734"/>
                </a:cxn>
                <a:cxn ang="0">
                  <a:pos x="1602" y="204"/>
                </a:cxn>
              </a:cxnLst>
              <a:rect l="0" t="0" r="r" b="b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20"/>
            <p:cNvSpPr>
              <a:spLocks/>
            </p:cNvSpPr>
            <p:nvPr/>
          </p:nvSpPr>
          <p:spPr bwMode="auto">
            <a:xfrm>
              <a:off x="3485" y="3748"/>
              <a:ext cx="216" cy="53"/>
            </a:xfrm>
            <a:custGeom>
              <a:avLst/>
              <a:gdLst/>
              <a:ahLst/>
              <a:cxnLst>
                <a:cxn ang="0">
                  <a:pos x="1327" y="20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330" y="330"/>
                </a:cxn>
                <a:cxn ang="0">
                  <a:pos x="1327" y="200"/>
                </a:cxn>
              </a:cxnLst>
              <a:rect l="0" t="0" r="r" b="b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1"/>
            <p:cNvSpPr>
              <a:spLocks/>
            </p:cNvSpPr>
            <p:nvPr/>
          </p:nvSpPr>
          <p:spPr bwMode="auto">
            <a:xfrm>
              <a:off x="3735" y="3553"/>
              <a:ext cx="9" cy="248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56" y="0"/>
                </a:cxn>
                <a:cxn ang="0">
                  <a:pos x="46" y="1513"/>
                </a:cxn>
                <a:cxn ang="0">
                  <a:pos x="0" y="1536"/>
                </a:cxn>
                <a:cxn ang="0">
                  <a:pos x="4" y="16"/>
                </a:cxn>
              </a:cxnLst>
              <a:rect l="0" t="0" r="r" b="b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Oval 222"/>
            <p:cNvSpPr>
              <a:spLocks noChangeArrowheads="1"/>
            </p:cNvSpPr>
            <p:nvPr/>
          </p:nvSpPr>
          <p:spPr bwMode="auto">
            <a:xfrm flipH="1">
              <a:off x="3497" y="3752"/>
              <a:ext cx="8" cy="15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Oval 223"/>
            <p:cNvSpPr>
              <a:spLocks noChangeArrowheads="1"/>
            </p:cNvSpPr>
            <p:nvPr/>
          </p:nvSpPr>
          <p:spPr bwMode="auto">
            <a:xfrm flipH="1">
              <a:off x="3512" y="3756"/>
              <a:ext cx="7" cy="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Oval 224"/>
            <p:cNvSpPr>
              <a:spLocks noChangeArrowheads="1"/>
            </p:cNvSpPr>
            <p:nvPr/>
          </p:nvSpPr>
          <p:spPr bwMode="auto">
            <a:xfrm flipH="1">
              <a:off x="3560" y="3767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Oval 225"/>
            <p:cNvSpPr>
              <a:spLocks noChangeArrowheads="1"/>
            </p:cNvSpPr>
            <p:nvPr/>
          </p:nvSpPr>
          <p:spPr bwMode="auto">
            <a:xfrm flipH="1">
              <a:off x="3576" y="3770"/>
              <a:ext cx="8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Oval 226"/>
            <p:cNvSpPr>
              <a:spLocks noChangeArrowheads="1"/>
            </p:cNvSpPr>
            <p:nvPr/>
          </p:nvSpPr>
          <p:spPr bwMode="auto">
            <a:xfrm flipH="1">
              <a:off x="3592" y="3772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3" name="Freeform 227"/>
            <p:cNvSpPr>
              <a:spLocks/>
            </p:cNvSpPr>
            <p:nvPr/>
          </p:nvSpPr>
          <p:spPr bwMode="auto">
            <a:xfrm>
              <a:off x="3494" y="3549"/>
              <a:ext cx="218" cy="220"/>
            </a:xfrm>
            <a:custGeom>
              <a:avLst/>
              <a:gdLst>
                <a:gd name="T0" fmla="*/ 0 w 1345"/>
                <a:gd name="T1" fmla="*/ 0 h 1366"/>
                <a:gd name="T2" fmla="*/ 0 w 1345"/>
                <a:gd name="T3" fmla="*/ 0 h 1366"/>
                <a:gd name="T4" fmla="*/ 0 w 1345"/>
                <a:gd name="T5" fmla="*/ 0 h 1366"/>
                <a:gd name="T6" fmla="*/ 0 w 1345"/>
                <a:gd name="T7" fmla="*/ 0 h 1366"/>
                <a:gd name="T8" fmla="*/ 0 w 1345"/>
                <a:gd name="T9" fmla="*/ 0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r>
                <a:rPr kumimoji="0" lang="en-US" altLang="ko-KR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0" name="Freeform 228"/>
            <p:cNvSpPr>
              <a:spLocks/>
            </p:cNvSpPr>
            <p:nvPr/>
          </p:nvSpPr>
          <p:spPr bwMode="auto">
            <a:xfrm>
              <a:off x="3475" y="3520"/>
              <a:ext cx="269" cy="3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0"/>
                </a:cxn>
                <a:cxn ang="0">
                  <a:pos x="1660" y="199"/>
                </a:cxn>
                <a:cxn ang="0">
                  <a:pos x="1613" y="214"/>
                </a:cxn>
                <a:cxn ang="0">
                  <a:pos x="0" y="10"/>
                </a:cxn>
              </a:cxnLst>
              <a:rect l="0" t="0" r="r" b="b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72" name="Text Box 404"/>
            <p:cNvSpPr txBox="1">
              <a:spLocks noChangeArrowheads="1"/>
            </p:cNvSpPr>
            <p:nvPr/>
          </p:nvSpPr>
          <p:spPr bwMode="auto">
            <a:xfrm>
              <a:off x="3113" y="4111"/>
              <a:ext cx="74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0"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192.168.5.10/24</a:t>
              </a:r>
            </a:p>
          </p:txBody>
        </p:sp>
      </p:grpSp>
      <p:cxnSp>
        <p:nvCxnSpPr>
          <p:cNvPr id="171" name="직선 연결선 406"/>
          <p:cNvCxnSpPr>
            <a:endCxn id="29" idx="4"/>
          </p:cNvCxnSpPr>
          <p:nvPr/>
        </p:nvCxnSpPr>
        <p:spPr>
          <a:xfrm flipH="1" flipV="1">
            <a:off x="2033889" y="4091696"/>
            <a:ext cx="1207482" cy="1653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905915" y="5535291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Freeform 4"/>
          <p:cNvSpPr>
            <a:spLocks/>
          </p:cNvSpPr>
          <p:nvPr/>
        </p:nvSpPr>
        <p:spPr bwMode="auto">
          <a:xfrm>
            <a:off x="2323953" y="2252155"/>
            <a:ext cx="4637480" cy="84878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>
            <a:off x="1638635" y="2529294"/>
            <a:ext cx="6405" cy="134492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1243438" y="1902599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055391" y="3767382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SWITCH-1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2776228" y="5543003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6944395" y="2101197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628465" y="6425311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588900" y="2628355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192.168.1.254/24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1407409" y="2826755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406926" y="1861086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494639" y="2256079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465137" y="2048047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2793660" y="6309069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192.168.1.20/24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93270" y="2422881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192.168.3.2/24</a:t>
            </a:r>
          </a:p>
        </p:txBody>
      </p:sp>
      <p:grpSp>
        <p:nvGrpSpPr>
          <p:cNvPr id="246" name="Group 25"/>
          <p:cNvGrpSpPr>
            <a:grpSpLocks/>
          </p:cNvGrpSpPr>
          <p:nvPr/>
        </p:nvGrpSpPr>
        <p:grpSpPr bwMode="auto">
          <a:xfrm>
            <a:off x="6805169" y="3752505"/>
            <a:ext cx="1209803" cy="417323"/>
            <a:chOff x="3498" y="3226"/>
            <a:chExt cx="1123" cy="500"/>
          </a:xfrm>
        </p:grpSpPr>
        <p:sp>
          <p:nvSpPr>
            <p:cNvPr id="24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SWITCH-2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Text Box 270"/>
          <p:cNvSpPr txBox="1">
            <a:spLocks noChangeArrowheads="1"/>
          </p:cNvSpPr>
          <p:nvPr/>
        </p:nvSpPr>
        <p:spPr bwMode="auto">
          <a:xfrm>
            <a:off x="7274386" y="3026930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472" name="직사각형 58471"/>
          <p:cNvSpPr/>
          <p:nvPr/>
        </p:nvSpPr>
        <p:spPr>
          <a:xfrm>
            <a:off x="327793" y="537750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192.168.3.0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 192.168.5.0  s0/0</a:t>
            </a:r>
            <a:endParaRPr lang="ko-KR" altLang="en-US" sz="16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6132989" y="777108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192.168.5.0   fa0/0</a:t>
            </a:r>
          </a:p>
        </p:txBody>
      </p:sp>
    </p:spTree>
    <p:extLst>
      <p:ext uri="{BB962C8B-B14F-4D97-AF65-F5344CB8AC3E}">
        <p14:creationId xmlns:p14="http://schemas.microsoft.com/office/powerpoint/2010/main" val="358096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직선 연결선 404"/>
          <p:cNvCxnSpPr/>
          <p:nvPr/>
        </p:nvCxnSpPr>
        <p:spPr bwMode="auto">
          <a:xfrm>
            <a:off x="1250250" y="4159080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 flipH="1">
            <a:off x="7502401" y="4184705"/>
            <a:ext cx="22936" cy="1560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437798" y="2756950"/>
            <a:ext cx="1588" cy="1137684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422085" y="2794923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192.168.5.254/24</a:t>
            </a:r>
          </a:p>
        </p:txBody>
      </p:sp>
      <p:grpSp>
        <p:nvGrpSpPr>
          <p:cNvPr id="42" name="Group 407"/>
          <p:cNvGrpSpPr>
            <a:grpSpLocks/>
          </p:cNvGrpSpPr>
          <p:nvPr/>
        </p:nvGrpSpPr>
        <p:grpSpPr bwMode="auto">
          <a:xfrm>
            <a:off x="6814222" y="5373214"/>
            <a:ext cx="1189038" cy="1187450"/>
            <a:chOff x="3113" y="3520"/>
            <a:chExt cx="749" cy="748"/>
          </a:xfrm>
        </p:grpSpPr>
        <p:grpSp>
          <p:nvGrpSpPr>
            <p:cNvPr id="43" name="Group 173"/>
            <p:cNvGrpSpPr>
              <a:grpSpLocks/>
            </p:cNvGrpSpPr>
            <p:nvPr/>
          </p:nvGrpSpPr>
          <p:grpSpPr bwMode="auto">
            <a:xfrm rot="824399">
              <a:off x="3241" y="3929"/>
              <a:ext cx="109" cy="85"/>
              <a:chOff x="3473" y="2341"/>
              <a:chExt cx="1847" cy="1461"/>
            </a:xfrm>
          </p:grpSpPr>
          <p:sp>
            <p:nvSpPr>
              <p:cNvPr id="2" name="Freeform 174"/>
              <p:cNvSpPr>
                <a:spLocks/>
              </p:cNvSpPr>
              <p:nvPr/>
            </p:nvSpPr>
            <p:spPr bwMode="auto">
              <a:xfrm rot="20419783" flipH="1">
                <a:off x="4542" y="2320"/>
                <a:ext cx="763" cy="516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Freeform 175"/>
              <p:cNvSpPr>
                <a:spLocks/>
              </p:cNvSpPr>
              <p:nvPr/>
            </p:nvSpPr>
            <p:spPr bwMode="auto">
              <a:xfrm rot="-1180217">
                <a:off x="3398" y="2900"/>
                <a:ext cx="1406" cy="791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Freeform 176"/>
              <p:cNvSpPr>
                <a:spLocks/>
              </p:cNvSpPr>
              <p:nvPr/>
            </p:nvSpPr>
            <p:spPr bwMode="auto">
              <a:xfrm rot="20419783" flipH="1">
                <a:off x="3572" y="3246"/>
                <a:ext cx="1373" cy="5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Freeform 177"/>
              <p:cNvSpPr>
                <a:spLocks/>
              </p:cNvSpPr>
              <p:nvPr/>
            </p:nvSpPr>
            <p:spPr bwMode="auto">
              <a:xfrm rot="-1180217">
                <a:off x="4133" y="2811"/>
                <a:ext cx="322" cy="39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178"/>
              <p:cNvSpPr>
                <a:spLocks/>
              </p:cNvSpPr>
              <p:nvPr/>
            </p:nvSpPr>
            <p:spPr bwMode="auto">
              <a:xfrm rot="20419783" flipH="1">
                <a:off x="4083" y="2822"/>
                <a:ext cx="441" cy="86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0" y="2774"/>
                <a:ext cx="186" cy="8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80"/>
              <p:cNvSpPr>
                <a:spLocks/>
              </p:cNvSpPr>
              <p:nvPr/>
            </p:nvSpPr>
            <p:spPr bwMode="auto">
              <a:xfrm rot="20419783" flipH="1">
                <a:off x="4309" y="2777"/>
                <a:ext cx="373" cy="327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81"/>
            <p:cNvGrpSpPr>
              <a:grpSpLocks/>
            </p:cNvGrpSpPr>
            <p:nvPr/>
          </p:nvGrpSpPr>
          <p:grpSpPr bwMode="auto">
            <a:xfrm>
              <a:off x="3334" y="3970"/>
              <a:ext cx="322" cy="142"/>
              <a:chOff x="910" y="3229"/>
              <a:chExt cx="826" cy="364"/>
            </a:xfrm>
          </p:grpSpPr>
          <p:sp>
            <p:nvSpPr>
              <p:cNvPr id="18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8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3"/>
              <p:cNvSpPr>
                <a:spLocks/>
              </p:cNvSpPr>
              <p:nvPr/>
            </p:nvSpPr>
            <p:spPr bwMode="auto">
              <a:xfrm>
                <a:off x="935" y="3229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3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185"/>
              <p:cNvSpPr>
                <a:spLocks/>
              </p:cNvSpPr>
              <p:nvPr/>
            </p:nvSpPr>
            <p:spPr bwMode="auto">
              <a:xfrm>
                <a:off x="982" y="3307"/>
                <a:ext cx="549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186"/>
              <p:cNvSpPr>
                <a:spLocks/>
              </p:cNvSpPr>
              <p:nvPr/>
            </p:nvSpPr>
            <p:spPr bwMode="auto">
              <a:xfrm>
                <a:off x="1495" y="3397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187"/>
              <p:cNvSpPr>
                <a:spLocks/>
              </p:cNvSpPr>
              <p:nvPr/>
            </p:nvSpPr>
            <p:spPr bwMode="auto">
              <a:xfrm>
                <a:off x="1569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Group 188"/>
            <p:cNvGrpSpPr>
              <a:grpSpLocks/>
            </p:cNvGrpSpPr>
            <p:nvPr/>
          </p:nvGrpSpPr>
          <p:grpSpPr bwMode="auto">
            <a:xfrm flipH="1">
              <a:off x="3377" y="3772"/>
              <a:ext cx="373" cy="229"/>
              <a:chOff x="1460" y="2078"/>
              <a:chExt cx="721" cy="441"/>
            </a:xfrm>
          </p:grpSpPr>
          <p:sp>
            <p:nvSpPr>
              <p:cNvPr id="27" name="Freeform 189"/>
              <p:cNvSpPr>
                <a:spLocks noChangeAspect="1"/>
              </p:cNvSpPr>
              <p:nvPr/>
            </p:nvSpPr>
            <p:spPr bwMode="auto">
              <a:xfrm>
                <a:off x="1460" y="2142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190"/>
              <p:cNvSpPr>
                <a:spLocks noChangeAspect="1"/>
              </p:cNvSpPr>
              <p:nvPr/>
            </p:nvSpPr>
            <p:spPr bwMode="auto">
              <a:xfrm>
                <a:off x="1464" y="2076"/>
                <a:ext cx="719" cy="310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7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193"/>
              <p:cNvSpPr>
                <a:spLocks noChangeArrowheads="1"/>
              </p:cNvSpPr>
              <p:nvPr/>
            </p:nvSpPr>
            <p:spPr bwMode="auto">
              <a:xfrm>
                <a:off x="1783" y="2432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195"/>
              <p:cNvSpPr>
                <a:spLocks noChangeShapeType="1"/>
              </p:cNvSpPr>
              <p:nvPr/>
            </p:nvSpPr>
            <p:spPr bwMode="auto">
              <a:xfrm flipH="1">
                <a:off x="2028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96"/>
              <p:cNvSpPr>
                <a:spLocks noChangeShapeType="1"/>
              </p:cNvSpPr>
              <p:nvPr/>
            </p:nvSpPr>
            <p:spPr bwMode="auto">
              <a:xfrm flipH="1">
                <a:off x="2055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198"/>
              <p:cNvSpPr>
                <a:spLocks noChangeShapeType="1"/>
              </p:cNvSpPr>
              <p:nvPr/>
            </p:nvSpPr>
            <p:spPr bwMode="auto">
              <a:xfrm flipH="1">
                <a:off x="2080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199"/>
              <p:cNvSpPr>
                <a:spLocks noChangeShapeType="1"/>
              </p:cNvSpPr>
              <p:nvPr/>
            </p:nvSpPr>
            <p:spPr bwMode="auto">
              <a:xfrm flipH="1">
                <a:off x="2094" y="2328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200"/>
              <p:cNvSpPr>
                <a:spLocks noChangeShapeType="1"/>
              </p:cNvSpPr>
              <p:nvPr/>
            </p:nvSpPr>
            <p:spPr bwMode="auto">
              <a:xfrm flipH="1">
                <a:off x="2106" y="2326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201"/>
              <p:cNvSpPr>
                <a:spLocks noChangeShapeType="1"/>
              </p:cNvSpPr>
              <p:nvPr/>
            </p:nvSpPr>
            <p:spPr bwMode="auto">
              <a:xfrm flipH="1">
                <a:off x="2117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6"/>
              <p:cNvSpPr>
                <a:spLocks noChangeShapeType="1"/>
              </p:cNvSpPr>
              <p:nvPr/>
            </p:nvSpPr>
            <p:spPr bwMode="auto">
              <a:xfrm flipH="1">
                <a:off x="1874" y="2407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8"/>
              <p:cNvSpPr>
                <a:spLocks noChangeShapeType="1"/>
              </p:cNvSpPr>
              <p:nvPr/>
            </p:nvSpPr>
            <p:spPr bwMode="auto">
              <a:xfrm flipH="1">
                <a:off x="1937" y="2403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9"/>
              <p:cNvSpPr>
                <a:spLocks noChangeShapeType="1"/>
              </p:cNvSpPr>
              <p:nvPr/>
            </p:nvSpPr>
            <p:spPr bwMode="auto">
              <a:xfrm flipH="1">
                <a:off x="1885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11"/>
              <p:cNvSpPr>
                <a:spLocks/>
              </p:cNvSpPr>
              <p:nvPr/>
            </p:nvSpPr>
            <p:spPr bwMode="auto">
              <a:xfrm>
                <a:off x="1671" y="2384"/>
                <a:ext cx="116" cy="4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Group 214"/>
            <p:cNvGrpSpPr>
              <a:grpSpLocks/>
            </p:cNvGrpSpPr>
            <p:nvPr/>
          </p:nvGrpSpPr>
          <p:grpSpPr bwMode="auto">
            <a:xfrm>
              <a:off x="3579" y="3552"/>
              <a:ext cx="197" cy="202"/>
              <a:chOff x="2611" y="1208"/>
              <a:chExt cx="1210" cy="1398"/>
            </a:xfrm>
          </p:grpSpPr>
          <p:sp>
            <p:nvSpPr>
              <p:cNvPr id="61" name="Freeform 215"/>
              <p:cNvSpPr>
                <a:spLocks/>
              </p:cNvSpPr>
              <p:nvPr/>
            </p:nvSpPr>
            <p:spPr bwMode="auto">
              <a:xfrm>
                <a:off x="2605" y="1201"/>
                <a:ext cx="1210" cy="180"/>
              </a:xfrm>
              <a:custGeom>
                <a:avLst/>
                <a:gdLst/>
                <a:ahLst/>
                <a:cxnLst>
                  <a:cxn ang="0">
                    <a:pos x="1205" y="151"/>
                  </a:cxn>
                  <a:cxn ang="0">
                    <a:pos x="964" y="178"/>
                  </a:cxn>
                  <a:cxn ang="0">
                    <a:pos x="0" y="0"/>
                  </a:cxn>
                  <a:cxn ang="0">
                    <a:pos x="1205" y="151"/>
                  </a:cxn>
                </a:cxnLst>
                <a:rect l="0" t="0" r="r" b="b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216"/>
              <p:cNvSpPr>
                <a:spLocks/>
              </p:cNvSpPr>
              <p:nvPr/>
            </p:nvSpPr>
            <p:spPr bwMode="auto">
              <a:xfrm>
                <a:off x="3416" y="1360"/>
                <a:ext cx="405" cy="1246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389" y="1000"/>
                  </a:cxn>
                  <a:cxn ang="0">
                    <a:pos x="133" y="1241"/>
                  </a:cxn>
                  <a:cxn ang="0">
                    <a:pos x="0" y="13"/>
                  </a:cxn>
                  <a:cxn ang="0">
                    <a:pos x="189" y="24"/>
                  </a:cxn>
                  <a:cxn ang="0">
                    <a:pos x="405" y="0"/>
                  </a:cxn>
                </a:cxnLst>
                <a:rect l="0" t="0" r="r" b="b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>
                      <a:gamma/>
                      <a:tint val="48627"/>
                      <a:invGamma/>
                    </a:srgbClr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Oval 217"/>
            <p:cNvSpPr>
              <a:spLocks noChangeArrowheads="1"/>
            </p:cNvSpPr>
            <p:nvPr/>
          </p:nvSpPr>
          <p:spPr bwMode="auto">
            <a:xfrm flipH="1">
              <a:off x="3546" y="3770"/>
              <a:ext cx="179" cy="51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218"/>
            <p:cNvSpPr>
              <a:spLocks noChangeArrowheads="1"/>
            </p:cNvSpPr>
            <p:nvPr/>
          </p:nvSpPr>
          <p:spPr bwMode="auto">
            <a:xfrm flipH="1">
              <a:off x="3546" y="3766"/>
              <a:ext cx="179" cy="5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19"/>
            <p:cNvSpPr>
              <a:spLocks/>
            </p:cNvSpPr>
            <p:nvPr/>
          </p:nvSpPr>
          <p:spPr bwMode="auto">
            <a:xfrm>
              <a:off x="3474" y="3521"/>
              <a:ext cx="263" cy="280"/>
            </a:xfrm>
            <a:custGeom>
              <a:avLst/>
              <a:gdLst/>
              <a:ahLst/>
              <a:cxnLst>
                <a:cxn ang="0">
                  <a:pos x="1602" y="204"/>
                </a:cxn>
                <a:cxn ang="0">
                  <a:pos x="5" y="0"/>
                </a:cxn>
                <a:cxn ang="0">
                  <a:pos x="0" y="1488"/>
                </a:cxn>
                <a:cxn ang="0">
                  <a:pos x="1597" y="1734"/>
                </a:cxn>
                <a:cxn ang="0">
                  <a:pos x="1602" y="204"/>
                </a:cxn>
              </a:cxnLst>
              <a:rect l="0" t="0" r="r" b="b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20"/>
            <p:cNvSpPr>
              <a:spLocks/>
            </p:cNvSpPr>
            <p:nvPr/>
          </p:nvSpPr>
          <p:spPr bwMode="auto">
            <a:xfrm>
              <a:off x="3485" y="3748"/>
              <a:ext cx="216" cy="53"/>
            </a:xfrm>
            <a:custGeom>
              <a:avLst/>
              <a:gdLst/>
              <a:ahLst/>
              <a:cxnLst>
                <a:cxn ang="0">
                  <a:pos x="1327" y="20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330" y="330"/>
                </a:cxn>
                <a:cxn ang="0">
                  <a:pos x="1327" y="200"/>
                </a:cxn>
              </a:cxnLst>
              <a:rect l="0" t="0" r="r" b="b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1"/>
            <p:cNvSpPr>
              <a:spLocks/>
            </p:cNvSpPr>
            <p:nvPr/>
          </p:nvSpPr>
          <p:spPr bwMode="auto">
            <a:xfrm>
              <a:off x="3735" y="3553"/>
              <a:ext cx="9" cy="248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56" y="0"/>
                </a:cxn>
                <a:cxn ang="0">
                  <a:pos x="46" y="1513"/>
                </a:cxn>
                <a:cxn ang="0">
                  <a:pos x="0" y="1536"/>
                </a:cxn>
                <a:cxn ang="0">
                  <a:pos x="4" y="16"/>
                </a:cxn>
              </a:cxnLst>
              <a:rect l="0" t="0" r="r" b="b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Oval 222"/>
            <p:cNvSpPr>
              <a:spLocks noChangeArrowheads="1"/>
            </p:cNvSpPr>
            <p:nvPr/>
          </p:nvSpPr>
          <p:spPr bwMode="auto">
            <a:xfrm flipH="1">
              <a:off x="3497" y="3752"/>
              <a:ext cx="8" cy="15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Oval 223"/>
            <p:cNvSpPr>
              <a:spLocks noChangeArrowheads="1"/>
            </p:cNvSpPr>
            <p:nvPr/>
          </p:nvSpPr>
          <p:spPr bwMode="auto">
            <a:xfrm flipH="1">
              <a:off x="3512" y="3756"/>
              <a:ext cx="7" cy="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Oval 224"/>
            <p:cNvSpPr>
              <a:spLocks noChangeArrowheads="1"/>
            </p:cNvSpPr>
            <p:nvPr/>
          </p:nvSpPr>
          <p:spPr bwMode="auto">
            <a:xfrm flipH="1">
              <a:off x="3560" y="3767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Oval 225"/>
            <p:cNvSpPr>
              <a:spLocks noChangeArrowheads="1"/>
            </p:cNvSpPr>
            <p:nvPr/>
          </p:nvSpPr>
          <p:spPr bwMode="auto">
            <a:xfrm flipH="1">
              <a:off x="3576" y="3770"/>
              <a:ext cx="8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Oval 226"/>
            <p:cNvSpPr>
              <a:spLocks noChangeArrowheads="1"/>
            </p:cNvSpPr>
            <p:nvPr/>
          </p:nvSpPr>
          <p:spPr bwMode="auto">
            <a:xfrm flipH="1">
              <a:off x="3592" y="3772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3" name="Freeform 227"/>
            <p:cNvSpPr>
              <a:spLocks/>
            </p:cNvSpPr>
            <p:nvPr/>
          </p:nvSpPr>
          <p:spPr bwMode="auto">
            <a:xfrm>
              <a:off x="3494" y="3549"/>
              <a:ext cx="218" cy="220"/>
            </a:xfrm>
            <a:custGeom>
              <a:avLst/>
              <a:gdLst>
                <a:gd name="T0" fmla="*/ 0 w 1345"/>
                <a:gd name="T1" fmla="*/ 0 h 1366"/>
                <a:gd name="T2" fmla="*/ 0 w 1345"/>
                <a:gd name="T3" fmla="*/ 0 h 1366"/>
                <a:gd name="T4" fmla="*/ 0 w 1345"/>
                <a:gd name="T5" fmla="*/ 0 h 1366"/>
                <a:gd name="T6" fmla="*/ 0 w 1345"/>
                <a:gd name="T7" fmla="*/ 0 h 1366"/>
                <a:gd name="T8" fmla="*/ 0 w 1345"/>
                <a:gd name="T9" fmla="*/ 0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r>
                <a:rPr kumimoji="0" lang="en-US" altLang="ko-KR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0" name="Freeform 228"/>
            <p:cNvSpPr>
              <a:spLocks/>
            </p:cNvSpPr>
            <p:nvPr/>
          </p:nvSpPr>
          <p:spPr bwMode="auto">
            <a:xfrm>
              <a:off x="3475" y="3520"/>
              <a:ext cx="269" cy="3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0"/>
                </a:cxn>
                <a:cxn ang="0">
                  <a:pos x="1660" y="199"/>
                </a:cxn>
                <a:cxn ang="0">
                  <a:pos x="1613" y="214"/>
                </a:cxn>
                <a:cxn ang="0">
                  <a:pos x="0" y="10"/>
                </a:cxn>
              </a:cxnLst>
              <a:rect l="0" t="0" r="r" b="b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72" name="Text Box 404"/>
            <p:cNvSpPr txBox="1">
              <a:spLocks noChangeArrowheads="1"/>
            </p:cNvSpPr>
            <p:nvPr/>
          </p:nvSpPr>
          <p:spPr bwMode="auto">
            <a:xfrm>
              <a:off x="3113" y="4111"/>
              <a:ext cx="74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0"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192.168.5.10/24</a:t>
              </a:r>
            </a:p>
          </p:txBody>
        </p:sp>
      </p:grpSp>
      <p:cxnSp>
        <p:nvCxnSpPr>
          <p:cNvPr id="171" name="직선 연결선 406"/>
          <p:cNvCxnSpPr>
            <a:endCxn id="29" idx="4"/>
          </p:cNvCxnSpPr>
          <p:nvPr/>
        </p:nvCxnSpPr>
        <p:spPr>
          <a:xfrm flipH="1" flipV="1">
            <a:off x="2033889" y="4091696"/>
            <a:ext cx="1207482" cy="1653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905915" y="5535291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Freeform 4"/>
          <p:cNvSpPr>
            <a:spLocks/>
          </p:cNvSpPr>
          <p:nvPr/>
        </p:nvSpPr>
        <p:spPr bwMode="auto">
          <a:xfrm>
            <a:off x="2323953" y="2252155"/>
            <a:ext cx="4637480" cy="84878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>
            <a:off x="1638635" y="2529294"/>
            <a:ext cx="6405" cy="134492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1243438" y="1902599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055391" y="3767382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SWITCH-1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2776228" y="5543003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6944395" y="2101197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628465" y="6425311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588900" y="2628355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192.168.1.254/24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1407409" y="2826755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406926" y="1861086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494639" y="2256079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465137" y="2048047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2793660" y="6309069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192.168.1.20/24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93270" y="2422881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192.168.3.2/24</a:t>
            </a:r>
          </a:p>
        </p:txBody>
      </p:sp>
      <p:grpSp>
        <p:nvGrpSpPr>
          <p:cNvPr id="246" name="Group 25"/>
          <p:cNvGrpSpPr>
            <a:grpSpLocks/>
          </p:cNvGrpSpPr>
          <p:nvPr/>
        </p:nvGrpSpPr>
        <p:grpSpPr bwMode="auto">
          <a:xfrm>
            <a:off x="6805169" y="3752505"/>
            <a:ext cx="1209803" cy="417323"/>
            <a:chOff x="3498" y="3226"/>
            <a:chExt cx="1123" cy="500"/>
          </a:xfrm>
        </p:grpSpPr>
        <p:sp>
          <p:nvSpPr>
            <p:cNvPr id="24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SWITCH-2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Text Box 270"/>
          <p:cNvSpPr txBox="1">
            <a:spLocks noChangeArrowheads="1"/>
          </p:cNvSpPr>
          <p:nvPr/>
        </p:nvSpPr>
        <p:spPr bwMode="auto">
          <a:xfrm>
            <a:off x="7274386" y="3026930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472" name="직사각형 58471"/>
          <p:cNvSpPr/>
          <p:nvPr/>
        </p:nvSpPr>
        <p:spPr>
          <a:xfrm>
            <a:off x="327793" y="537750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192.168.3.0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 192.168.5.0  s0/0</a:t>
            </a:r>
            <a:endParaRPr lang="ko-KR" altLang="en-US" sz="16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6132989" y="777108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 192.168.1.0  s0/1</a:t>
            </a:r>
            <a:endParaRPr lang="ko-KR" altLang="en-US" sz="1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192.168.5.0   fa0/0</a:t>
            </a:r>
          </a:p>
        </p:txBody>
      </p:sp>
    </p:spTree>
    <p:extLst>
      <p:ext uri="{BB962C8B-B14F-4D97-AF65-F5344CB8AC3E}">
        <p14:creationId xmlns:p14="http://schemas.microsoft.com/office/powerpoint/2010/main" val="251373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589437" y="5366396"/>
            <a:ext cx="1286" cy="79540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0" name="Text Box 402"/>
          <p:cNvSpPr txBox="1">
            <a:spLocks noChangeArrowheads="1"/>
          </p:cNvSpPr>
          <p:nvPr/>
        </p:nvSpPr>
        <p:spPr bwMode="auto">
          <a:xfrm>
            <a:off x="7614239" y="5489116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709509" y="5713388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192.168.50.1/24</a:t>
            </a:r>
          </a:p>
        </p:txBody>
      </p:sp>
      <p:sp>
        <p:nvSpPr>
          <p:cNvPr id="44" name="Freeform 4"/>
          <p:cNvSpPr>
            <a:spLocks/>
          </p:cNvSpPr>
          <p:nvPr/>
        </p:nvSpPr>
        <p:spPr bwMode="auto">
          <a:xfrm rot="19174212">
            <a:off x="1393312" y="3375963"/>
            <a:ext cx="3393274" cy="393887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Freeform 4"/>
          <p:cNvSpPr>
            <a:spLocks/>
          </p:cNvSpPr>
          <p:nvPr/>
        </p:nvSpPr>
        <p:spPr bwMode="auto">
          <a:xfrm rot="2531572" flipV="1">
            <a:off x="4324189" y="3419983"/>
            <a:ext cx="3527935" cy="242909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rot="5400000">
            <a:off x="958865" y="5629454"/>
            <a:ext cx="86518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806059" y="4608647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5" name="Group 19"/>
          <p:cNvGrpSpPr>
            <a:grpSpLocks/>
          </p:cNvGrpSpPr>
          <p:nvPr/>
        </p:nvGrpSpPr>
        <p:grpSpPr bwMode="auto">
          <a:xfrm>
            <a:off x="4015749" y="1680079"/>
            <a:ext cx="1116012" cy="692150"/>
            <a:chOff x="3682" y="2312"/>
            <a:chExt cx="786" cy="497"/>
          </a:xfrm>
        </p:grpSpPr>
        <p:sp>
          <p:nvSpPr>
            <p:cNvPr id="1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ROUTER-2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7008217" y="4746664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14302" y="547678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192.168.10.1/24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767357" y="5293703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004052" y="4809452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0" name="Text Box 272"/>
          <p:cNvSpPr txBox="1">
            <a:spLocks noChangeArrowheads="1"/>
          </p:cNvSpPr>
          <p:nvPr/>
        </p:nvSpPr>
        <p:spPr bwMode="auto">
          <a:xfrm>
            <a:off x="3414520" y="2038854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535459" y="451432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2" name="Text Box 274"/>
          <p:cNvSpPr txBox="1">
            <a:spLocks noChangeArrowheads="1"/>
          </p:cNvSpPr>
          <p:nvPr/>
        </p:nvSpPr>
        <p:spPr bwMode="auto">
          <a:xfrm>
            <a:off x="5161859" y="209623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3" name="Text Box 275"/>
          <p:cNvSpPr txBox="1">
            <a:spLocks noChangeArrowheads="1"/>
          </p:cNvSpPr>
          <p:nvPr/>
        </p:nvSpPr>
        <p:spPr bwMode="auto">
          <a:xfrm>
            <a:off x="4598104" y="1433782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001151" y="499047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192.168.20.1/24</a:t>
            </a:r>
          </a:p>
        </p:txBody>
      </p:sp>
      <p:sp>
        <p:nvSpPr>
          <p:cNvPr id="58647" name="Text Box 279"/>
          <p:cNvSpPr txBox="1">
            <a:spLocks noChangeArrowheads="1"/>
          </p:cNvSpPr>
          <p:nvPr/>
        </p:nvSpPr>
        <p:spPr bwMode="auto">
          <a:xfrm>
            <a:off x="4672388" y="1206256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192.168.30.1/24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53102" y="465878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192.168.40.2/24</a:t>
            </a:r>
          </a:p>
        </p:txBody>
      </p:sp>
      <p:sp>
        <p:nvSpPr>
          <p:cNvPr id="58649" name="Text Box 281"/>
          <p:cNvSpPr txBox="1">
            <a:spLocks noChangeArrowheads="1"/>
          </p:cNvSpPr>
          <p:nvPr/>
        </p:nvSpPr>
        <p:spPr bwMode="auto">
          <a:xfrm>
            <a:off x="5271665" y="2240692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192.168.40.1/24</a:t>
            </a:r>
          </a:p>
        </p:txBody>
      </p:sp>
      <p:cxnSp>
        <p:nvCxnSpPr>
          <p:cNvPr id="246" name="직선 연결선 42"/>
          <p:cNvCxnSpPr>
            <a:cxnSpLocks noChangeShapeType="1"/>
          </p:cNvCxnSpPr>
          <p:nvPr/>
        </p:nvCxnSpPr>
        <p:spPr bwMode="auto">
          <a:xfrm flipH="1">
            <a:off x="4519411" y="991849"/>
            <a:ext cx="384" cy="72686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7" name="직선 연결선 41"/>
          <p:cNvCxnSpPr>
            <a:cxnSpLocks noChangeShapeType="1"/>
          </p:cNvCxnSpPr>
          <p:nvPr/>
        </p:nvCxnSpPr>
        <p:spPr bwMode="auto">
          <a:xfrm>
            <a:off x="3647917" y="991849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8" name="직선 연결선 41"/>
          <p:cNvCxnSpPr>
            <a:cxnSpLocks noChangeShapeType="1"/>
          </p:cNvCxnSpPr>
          <p:nvPr/>
        </p:nvCxnSpPr>
        <p:spPr bwMode="auto">
          <a:xfrm>
            <a:off x="478487" y="6062048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9" name="직선 연결선 41"/>
          <p:cNvCxnSpPr>
            <a:cxnSpLocks noChangeShapeType="1"/>
          </p:cNvCxnSpPr>
          <p:nvPr/>
        </p:nvCxnSpPr>
        <p:spPr bwMode="auto">
          <a:xfrm>
            <a:off x="6701314" y="6161797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50" name="Text Box 277"/>
          <p:cNvSpPr txBox="1">
            <a:spLocks noChangeArrowheads="1"/>
          </p:cNvSpPr>
          <p:nvPr/>
        </p:nvSpPr>
        <p:spPr bwMode="auto">
          <a:xfrm>
            <a:off x="2670421" y="227314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192.168.20.2/24</a:t>
            </a:r>
          </a:p>
        </p:txBody>
      </p:sp>
      <p:sp>
        <p:nvSpPr>
          <p:cNvPr id="251" name="직사각형 250"/>
          <p:cNvSpPr/>
          <p:nvPr/>
        </p:nvSpPr>
        <p:spPr>
          <a:xfrm>
            <a:off x="114379" y="3377505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s0/0</a:t>
            </a:r>
          </a:p>
          <a:p>
            <a:pPr algn="ctr"/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1205236" y="692122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s0/0</a:t>
            </a:r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394533" y="3243533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192.168.50.0  fa0/0</a:t>
            </a:r>
          </a:p>
          <a:p>
            <a:pPr algn="ctr"/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19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589437" y="5366396"/>
            <a:ext cx="1286" cy="79540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0" name="Text Box 402"/>
          <p:cNvSpPr txBox="1">
            <a:spLocks noChangeArrowheads="1"/>
          </p:cNvSpPr>
          <p:nvPr/>
        </p:nvSpPr>
        <p:spPr bwMode="auto">
          <a:xfrm>
            <a:off x="7614239" y="5489116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709509" y="5713388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192.168.50.1/24</a:t>
            </a:r>
          </a:p>
        </p:txBody>
      </p:sp>
      <p:sp>
        <p:nvSpPr>
          <p:cNvPr id="44" name="Freeform 4"/>
          <p:cNvSpPr>
            <a:spLocks/>
          </p:cNvSpPr>
          <p:nvPr/>
        </p:nvSpPr>
        <p:spPr bwMode="auto">
          <a:xfrm rot="19174212">
            <a:off x="1393312" y="3375963"/>
            <a:ext cx="3393274" cy="393887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Freeform 4"/>
          <p:cNvSpPr>
            <a:spLocks/>
          </p:cNvSpPr>
          <p:nvPr/>
        </p:nvSpPr>
        <p:spPr bwMode="auto">
          <a:xfrm rot="2531572" flipV="1">
            <a:off x="4324189" y="3419983"/>
            <a:ext cx="3527935" cy="242909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rot="5400000">
            <a:off x="958865" y="5629454"/>
            <a:ext cx="86518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806059" y="4608647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5" name="Group 19"/>
          <p:cNvGrpSpPr>
            <a:grpSpLocks/>
          </p:cNvGrpSpPr>
          <p:nvPr/>
        </p:nvGrpSpPr>
        <p:grpSpPr bwMode="auto">
          <a:xfrm>
            <a:off x="4015749" y="1680079"/>
            <a:ext cx="1116012" cy="692150"/>
            <a:chOff x="3682" y="2312"/>
            <a:chExt cx="786" cy="497"/>
          </a:xfrm>
        </p:grpSpPr>
        <p:sp>
          <p:nvSpPr>
            <p:cNvPr id="1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ROUTER-2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7008217" y="4746664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14302" y="547678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192.168.10.1/24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767357" y="5293703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004052" y="4809452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0" name="Text Box 272"/>
          <p:cNvSpPr txBox="1">
            <a:spLocks noChangeArrowheads="1"/>
          </p:cNvSpPr>
          <p:nvPr/>
        </p:nvSpPr>
        <p:spPr bwMode="auto">
          <a:xfrm>
            <a:off x="3414520" y="2038854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535459" y="451432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2" name="Text Box 274"/>
          <p:cNvSpPr txBox="1">
            <a:spLocks noChangeArrowheads="1"/>
          </p:cNvSpPr>
          <p:nvPr/>
        </p:nvSpPr>
        <p:spPr bwMode="auto">
          <a:xfrm>
            <a:off x="5161859" y="209623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3" name="Text Box 275"/>
          <p:cNvSpPr txBox="1">
            <a:spLocks noChangeArrowheads="1"/>
          </p:cNvSpPr>
          <p:nvPr/>
        </p:nvSpPr>
        <p:spPr bwMode="auto">
          <a:xfrm>
            <a:off x="4598104" y="1433782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001151" y="499047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192.168.20.1/24</a:t>
            </a:r>
          </a:p>
        </p:txBody>
      </p:sp>
      <p:sp>
        <p:nvSpPr>
          <p:cNvPr id="58647" name="Text Box 279"/>
          <p:cNvSpPr txBox="1">
            <a:spLocks noChangeArrowheads="1"/>
          </p:cNvSpPr>
          <p:nvPr/>
        </p:nvSpPr>
        <p:spPr bwMode="auto">
          <a:xfrm>
            <a:off x="4672388" y="1206256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192.168.30.1/24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53102" y="465878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192.168.40.2/24</a:t>
            </a:r>
          </a:p>
        </p:txBody>
      </p:sp>
      <p:sp>
        <p:nvSpPr>
          <p:cNvPr id="58649" name="Text Box 281"/>
          <p:cNvSpPr txBox="1">
            <a:spLocks noChangeArrowheads="1"/>
          </p:cNvSpPr>
          <p:nvPr/>
        </p:nvSpPr>
        <p:spPr bwMode="auto">
          <a:xfrm>
            <a:off x="5271665" y="2240692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192.168.40.1/24</a:t>
            </a:r>
          </a:p>
        </p:txBody>
      </p:sp>
      <p:cxnSp>
        <p:nvCxnSpPr>
          <p:cNvPr id="246" name="직선 연결선 42"/>
          <p:cNvCxnSpPr>
            <a:cxnSpLocks noChangeShapeType="1"/>
          </p:cNvCxnSpPr>
          <p:nvPr/>
        </p:nvCxnSpPr>
        <p:spPr bwMode="auto">
          <a:xfrm flipH="1">
            <a:off x="4519411" y="991849"/>
            <a:ext cx="384" cy="72686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7" name="직선 연결선 41"/>
          <p:cNvCxnSpPr>
            <a:cxnSpLocks noChangeShapeType="1"/>
          </p:cNvCxnSpPr>
          <p:nvPr/>
        </p:nvCxnSpPr>
        <p:spPr bwMode="auto">
          <a:xfrm>
            <a:off x="3647917" y="991849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8" name="직선 연결선 41"/>
          <p:cNvCxnSpPr>
            <a:cxnSpLocks noChangeShapeType="1"/>
          </p:cNvCxnSpPr>
          <p:nvPr/>
        </p:nvCxnSpPr>
        <p:spPr bwMode="auto">
          <a:xfrm>
            <a:off x="478487" y="6062048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9" name="직선 연결선 41"/>
          <p:cNvCxnSpPr>
            <a:cxnSpLocks noChangeShapeType="1"/>
          </p:cNvCxnSpPr>
          <p:nvPr/>
        </p:nvCxnSpPr>
        <p:spPr bwMode="auto">
          <a:xfrm>
            <a:off x="6701314" y="6161797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50" name="Text Box 277"/>
          <p:cNvSpPr txBox="1">
            <a:spLocks noChangeArrowheads="1"/>
          </p:cNvSpPr>
          <p:nvPr/>
        </p:nvSpPr>
        <p:spPr bwMode="auto">
          <a:xfrm>
            <a:off x="2670421" y="227314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192.168.20.2/24</a:t>
            </a:r>
          </a:p>
        </p:txBody>
      </p:sp>
      <p:sp>
        <p:nvSpPr>
          <p:cNvPr id="251" name="직사각형 250"/>
          <p:cNvSpPr/>
          <p:nvPr/>
        </p:nvSpPr>
        <p:spPr>
          <a:xfrm>
            <a:off x="114379" y="3377505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s0/0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S*  0.0.0.0/0  s0/0</a:t>
            </a:r>
          </a:p>
          <a:p>
            <a:pPr algn="ctr"/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1205236" y="214489"/>
            <a:ext cx="2320572" cy="2157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192.168.10.0  s0/1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192.168.50.0   s/0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394533" y="3243533"/>
            <a:ext cx="2320572" cy="1210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192.168.50.0  fa0/0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S*  0.0.0.0/0  s0/1</a:t>
            </a:r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41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589437" y="5366396"/>
            <a:ext cx="1286" cy="79540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0" name="Text Box 402"/>
          <p:cNvSpPr txBox="1">
            <a:spLocks noChangeArrowheads="1"/>
          </p:cNvSpPr>
          <p:nvPr/>
        </p:nvSpPr>
        <p:spPr bwMode="auto">
          <a:xfrm>
            <a:off x="7552601" y="5422878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552601" y="5597046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192.168.50.1/24</a:t>
            </a:r>
          </a:p>
        </p:txBody>
      </p:sp>
      <p:sp>
        <p:nvSpPr>
          <p:cNvPr id="44" name="Freeform 4"/>
          <p:cNvSpPr>
            <a:spLocks/>
          </p:cNvSpPr>
          <p:nvPr/>
        </p:nvSpPr>
        <p:spPr bwMode="auto">
          <a:xfrm rot="19174212">
            <a:off x="1393312" y="3375963"/>
            <a:ext cx="3393274" cy="393887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Freeform 4"/>
          <p:cNvSpPr>
            <a:spLocks/>
          </p:cNvSpPr>
          <p:nvPr/>
        </p:nvSpPr>
        <p:spPr bwMode="auto">
          <a:xfrm rot="2531572" flipV="1">
            <a:off x="4324189" y="3419983"/>
            <a:ext cx="3527935" cy="242909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rot="5400000">
            <a:off x="958865" y="5629454"/>
            <a:ext cx="86518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806059" y="4608647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5" name="Group 19"/>
          <p:cNvGrpSpPr>
            <a:grpSpLocks/>
          </p:cNvGrpSpPr>
          <p:nvPr/>
        </p:nvGrpSpPr>
        <p:grpSpPr bwMode="auto">
          <a:xfrm>
            <a:off x="4015749" y="1680079"/>
            <a:ext cx="1116012" cy="692150"/>
            <a:chOff x="3682" y="2312"/>
            <a:chExt cx="786" cy="497"/>
          </a:xfrm>
        </p:grpSpPr>
        <p:sp>
          <p:nvSpPr>
            <p:cNvPr id="1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ROUTER-2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7008217" y="4746664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258902" y="547678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192.168.10.1/24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698802" y="5278675"/>
            <a:ext cx="93662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1895373" y="4787764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0" name="Text Box 272"/>
          <p:cNvSpPr txBox="1">
            <a:spLocks noChangeArrowheads="1"/>
          </p:cNvSpPr>
          <p:nvPr/>
        </p:nvSpPr>
        <p:spPr bwMode="auto">
          <a:xfrm>
            <a:off x="3694899" y="2218149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1" name="Text Box 273"/>
          <p:cNvSpPr txBox="1">
            <a:spLocks noChangeArrowheads="1"/>
          </p:cNvSpPr>
          <p:nvPr/>
        </p:nvSpPr>
        <p:spPr bwMode="auto">
          <a:xfrm>
            <a:off x="6535459" y="4514320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S0/1</a:t>
            </a:r>
          </a:p>
        </p:txBody>
      </p:sp>
      <p:sp>
        <p:nvSpPr>
          <p:cNvPr id="58642" name="Text Box 274"/>
          <p:cNvSpPr txBox="1">
            <a:spLocks noChangeArrowheads="1"/>
          </p:cNvSpPr>
          <p:nvPr/>
        </p:nvSpPr>
        <p:spPr bwMode="auto">
          <a:xfrm>
            <a:off x="5018224" y="2143784"/>
            <a:ext cx="46679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S0/0</a:t>
            </a:r>
          </a:p>
        </p:txBody>
      </p:sp>
      <p:sp>
        <p:nvSpPr>
          <p:cNvPr id="58643" name="Text Box 275"/>
          <p:cNvSpPr txBox="1">
            <a:spLocks noChangeArrowheads="1"/>
          </p:cNvSpPr>
          <p:nvPr/>
        </p:nvSpPr>
        <p:spPr bwMode="auto">
          <a:xfrm>
            <a:off x="4479667" y="1429248"/>
            <a:ext cx="55335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Fa0/0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1892472" y="4968785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192.168.20.1/24</a:t>
            </a:r>
          </a:p>
        </p:txBody>
      </p:sp>
      <p:sp>
        <p:nvSpPr>
          <p:cNvPr id="58647" name="Text Box 279"/>
          <p:cNvSpPr txBox="1">
            <a:spLocks noChangeArrowheads="1"/>
          </p:cNvSpPr>
          <p:nvPr/>
        </p:nvSpPr>
        <p:spPr bwMode="auto">
          <a:xfrm>
            <a:off x="4481118" y="1227308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192.168.30.1/24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853102" y="4658783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192.168.40.2/24</a:t>
            </a:r>
          </a:p>
        </p:txBody>
      </p:sp>
      <p:sp>
        <p:nvSpPr>
          <p:cNvPr id="58649" name="Text Box 281"/>
          <p:cNvSpPr txBox="1">
            <a:spLocks noChangeArrowheads="1"/>
          </p:cNvSpPr>
          <p:nvPr/>
        </p:nvSpPr>
        <p:spPr bwMode="auto">
          <a:xfrm>
            <a:off x="4977179" y="2301888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192.168.40.1/24</a:t>
            </a:r>
          </a:p>
        </p:txBody>
      </p:sp>
      <p:cxnSp>
        <p:nvCxnSpPr>
          <p:cNvPr id="246" name="직선 연결선 42"/>
          <p:cNvCxnSpPr>
            <a:cxnSpLocks noChangeShapeType="1"/>
          </p:cNvCxnSpPr>
          <p:nvPr/>
        </p:nvCxnSpPr>
        <p:spPr bwMode="auto">
          <a:xfrm flipH="1">
            <a:off x="4519411" y="991849"/>
            <a:ext cx="384" cy="72686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7" name="직선 연결선 41"/>
          <p:cNvCxnSpPr>
            <a:cxnSpLocks noChangeShapeType="1"/>
          </p:cNvCxnSpPr>
          <p:nvPr/>
        </p:nvCxnSpPr>
        <p:spPr bwMode="auto">
          <a:xfrm>
            <a:off x="3647917" y="991849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8" name="직선 연결선 41"/>
          <p:cNvCxnSpPr>
            <a:cxnSpLocks noChangeShapeType="1"/>
          </p:cNvCxnSpPr>
          <p:nvPr/>
        </p:nvCxnSpPr>
        <p:spPr bwMode="auto">
          <a:xfrm>
            <a:off x="478487" y="6062048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9" name="직선 연결선 41"/>
          <p:cNvCxnSpPr>
            <a:cxnSpLocks noChangeShapeType="1"/>
          </p:cNvCxnSpPr>
          <p:nvPr/>
        </p:nvCxnSpPr>
        <p:spPr bwMode="auto">
          <a:xfrm>
            <a:off x="6701314" y="6161797"/>
            <a:ext cx="172981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50" name="Text Box 277"/>
          <p:cNvSpPr txBox="1">
            <a:spLocks noChangeArrowheads="1"/>
          </p:cNvSpPr>
          <p:nvPr/>
        </p:nvSpPr>
        <p:spPr bwMode="auto">
          <a:xfrm>
            <a:off x="2967987" y="2401159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192.168.20.2/24</a:t>
            </a:r>
          </a:p>
        </p:txBody>
      </p:sp>
      <p:sp>
        <p:nvSpPr>
          <p:cNvPr id="251" name="직사각형 250"/>
          <p:cNvSpPr/>
          <p:nvPr/>
        </p:nvSpPr>
        <p:spPr>
          <a:xfrm>
            <a:off x="114379" y="2696950"/>
            <a:ext cx="2320572" cy="18908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192.168.10.0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192.168.30.0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192.168.40.0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192.168.50.0   s0/0</a:t>
            </a:r>
          </a:p>
        </p:txBody>
      </p:sp>
      <p:sp>
        <p:nvSpPr>
          <p:cNvPr id="252" name="직사각형 251"/>
          <p:cNvSpPr/>
          <p:nvPr/>
        </p:nvSpPr>
        <p:spPr>
          <a:xfrm>
            <a:off x="1056151" y="141509"/>
            <a:ext cx="2320572" cy="21228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192.168.10.0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192.168.20.0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192.168.30.0   fa0/0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192.168.50.0  s0/1</a:t>
            </a:r>
            <a:endParaRPr lang="ko-KR" altLang="en-US" sz="16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497518" y="2319076"/>
            <a:ext cx="2320572" cy="21228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192.168.10.0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192.168.20.0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192.168.30.0   s0/0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192.168.40.0   s0/1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192.168.50.0  fa0/0</a:t>
            </a:r>
            <a:endParaRPr lang="ko-KR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07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192.168.1.X/24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192.168.2.X/24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4" name="그룹 79"/>
          <p:cNvGrpSpPr/>
          <p:nvPr/>
        </p:nvGrpSpPr>
        <p:grpSpPr>
          <a:xfrm>
            <a:off x="4190295" y="1385676"/>
            <a:ext cx="1004620" cy="990970"/>
            <a:chOff x="3995738" y="404813"/>
            <a:chExt cx="1476375" cy="1450975"/>
          </a:xfrm>
        </p:grpSpPr>
        <p:sp>
          <p:nvSpPr>
            <p:cNvPr id="14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1" name="Text Box 269"/>
          <p:cNvSpPr txBox="1">
            <a:spLocks noChangeArrowheads="1"/>
          </p:cNvSpPr>
          <p:nvPr/>
        </p:nvSpPr>
        <p:spPr bwMode="auto">
          <a:xfrm>
            <a:off x="2907466" y="1655207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0/0</a:t>
            </a:r>
          </a:p>
        </p:txBody>
      </p:sp>
      <p:sp>
        <p:nvSpPr>
          <p:cNvPr id="262" name="Text Box 269"/>
          <p:cNvSpPr txBox="1">
            <a:spLocks noChangeArrowheads="1"/>
          </p:cNvSpPr>
          <p:nvPr/>
        </p:nvSpPr>
        <p:spPr bwMode="auto">
          <a:xfrm>
            <a:off x="5123590" y="1655206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5611" y="5982363"/>
            <a:ext cx="61510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동기종 망의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라우팅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 err="1">
                <a:latin typeface="+mn-ea"/>
                <a:ea typeface="+mn-ea"/>
              </a:rPr>
              <a:t>라우터</a:t>
            </a:r>
            <a:r>
              <a:rPr lang="ko-KR" altLang="en-US" sz="2000" dirty="0">
                <a:latin typeface="+mn-ea"/>
                <a:ea typeface="+mn-ea"/>
              </a:rPr>
              <a:t> 또는 </a:t>
            </a:r>
            <a:r>
              <a:rPr lang="en-US" altLang="ko-KR" sz="2000" dirty="0">
                <a:latin typeface="+mn-ea"/>
                <a:ea typeface="+mn-ea"/>
              </a:rPr>
              <a:t>L3SW   </a:t>
            </a:r>
            <a:r>
              <a:rPr lang="ko-KR" altLang="en-US" sz="2000" dirty="0">
                <a:latin typeface="+mn-ea"/>
                <a:ea typeface="+mn-ea"/>
              </a:rPr>
              <a:t>사용 가능 </a:t>
            </a:r>
          </a:p>
        </p:txBody>
      </p:sp>
    </p:spTree>
    <p:extLst>
      <p:ext uri="{BB962C8B-B14F-4D97-AF65-F5344CB8AC3E}">
        <p14:creationId xmlns:p14="http://schemas.microsoft.com/office/powerpoint/2010/main" val="1838115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4191368" y="1590508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</a:t>
              </a:r>
              <a:endParaRPr lang="ko-KR" altLang="en-US" sz="54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192.168.1.X/24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192.168.2.X/24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Text Box 269"/>
          <p:cNvSpPr txBox="1">
            <a:spLocks noChangeArrowheads="1"/>
          </p:cNvSpPr>
          <p:nvPr/>
        </p:nvSpPr>
        <p:spPr bwMode="auto">
          <a:xfrm>
            <a:off x="2972446" y="1655165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0/0</a:t>
            </a:r>
          </a:p>
        </p:txBody>
      </p:sp>
      <p:sp>
        <p:nvSpPr>
          <p:cNvPr id="260" name="Text Box 269"/>
          <p:cNvSpPr txBox="1">
            <a:spLocks noChangeArrowheads="1"/>
          </p:cNvSpPr>
          <p:nvPr/>
        </p:nvSpPr>
        <p:spPr bwMode="auto">
          <a:xfrm>
            <a:off x="5265702" y="1671851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0/1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474353" y="5982363"/>
            <a:ext cx="62135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동기종 망의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라우팅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 err="1">
                <a:latin typeface="+mn-ea"/>
                <a:ea typeface="+mn-ea"/>
              </a:rPr>
              <a:t>라우터</a:t>
            </a:r>
            <a:r>
              <a:rPr lang="ko-KR" altLang="en-US" sz="2000" dirty="0">
                <a:latin typeface="+mn-ea"/>
                <a:ea typeface="+mn-ea"/>
              </a:rPr>
              <a:t> 또는 </a:t>
            </a:r>
            <a:r>
              <a:rPr lang="en-US" altLang="ko-KR" sz="2000" dirty="0">
                <a:latin typeface="+mn-ea"/>
                <a:ea typeface="+mn-ea"/>
              </a:rPr>
              <a:t>L3SW </a:t>
            </a:r>
            <a:r>
              <a:rPr lang="ko-KR" altLang="en-US" sz="2000" dirty="0">
                <a:latin typeface="+mn-ea"/>
                <a:ea typeface="+mn-ea"/>
              </a:rPr>
              <a:t>사용 가능 </a:t>
            </a:r>
          </a:p>
        </p:txBody>
      </p:sp>
    </p:spTree>
    <p:extLst>
      <p:ext uri="{BB962C8B-B14F-4D97-AF65-F5344CB8AC3E}">
        <p14:creationId xmlns:p14="http://schemas.microsoft.com/office/powerpoint/2010/main" val="339130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669237" y="2358338"/>
            <a:ext cx="5961047" cy="1473925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3" y="1177147"/>
            <a:ext cx="1279052" cy="1553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08" y="3350420"/>
            <a:ext cx="1233642" cy="992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7871" y="2240463"/>
            <a:ext cx="17868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192.168.1.10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192.168.1.1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 8.8.8.8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1111.2222.3333</a:t>
            </a:r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754" y="166520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3756" y="3401520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228186" y="1892075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805588" y="4921260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689064" y="4683528"/>
            <a:ext cx="7014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5262" y="2783653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4410" y="264465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➊ DNS</a:t>
            </a:r>
            <a:r>
              <a:rPr lang="ko-KR" altLang="en-US" sz="200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를 이용하여 </a:t>
            </a:r>
            <a:r>
              <a:rPr lang="ko-KR" altLang="en-US" sz="2000" b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수신지 </a:t>
            </a:r>
            <a:r>
              <a:rPr lang="en-US" altLang="ko-KR" sz="20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</a:t>
            </a:r>
            <a:r>
              <a:rPr lang="ko-KR" altLang="en-US" sz="2000" b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주소 조회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91880" y="5555486"/>
            <a:ext cx="5541098" cy="1131079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625475" indent="-625475">
              <a:lnSpc>
                <a:spcPct val="150000"/>
              </a:lnSpc>
              <a:buNone/>
            </a:pP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ⓐ 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5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캐시 조회        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ipconfig /</a:t>
            </a:r>
            <a:r>
              <a:rPr lang="en-US" altLang="ko-KR" sz="15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displaydns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625475" indent="-625475">
              <a:lnSpc>
                <a:spcPct val="150000"/>
              </a:lnSpc>
              <a:buNone/>
            </a:pP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ⓑ 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Hosts.txt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5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조회  </a:t>
            </a:r>
            <a:r>
              <a:rPr lang="en-US" altLang="ko-KR" sz="15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(\</a:t>
            </a:r>
            <a:r>
              <a:rPr lang="en-US" altLang="ko-KR" sz="1500" b="1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windows\system32\drivers\</a:t>
            </a:r>
            <a:r>
              <a:rPr lang="en-US" altLang="ko-KR" sz="1500" b="1" dirty="0" err="1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1500" b="1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\hosts</a:t>
            </a:r>
            <a:r>
              <a:rPr lang="en-US" altLang="ko-KR" sz="15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625475" indent="-625475">
              <a:lnSpc>
                <a:spcPct val="150000"/>
              </a:lnSpc>
              <a:buNone/>
            </a:pP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ⓒ 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5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 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 Request/Response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5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500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5554332" y="5309786"/>
            <a:ext cx="16507" cy="24570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67915" y="3803488"/>
            <a:ext cx="205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http://www.test.com</a:t>
            </a:r>
            <a:endParaRPr lang="ko-KR" altLang="en-US">
              <a:solidFill>
                <a:srgbClr val="3399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오른쪽 화살표 39"/>
          <p:cNvSpPr/>
          <p:nvPr/>
        </p:nvSpPr>
        <p:spPr>
          <a:xfrm flipH="1">
            <a:off x="1388646" y="4883555"/>
            <a:ext cx="358680" cy="335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구름 40"/>
          <p:cNvSpPr/>
          <p:nvPr/>
        </p:nvSpPr>
        <p:spPr>
          <a:xfrm>
            <a:off x="6622410" y="554573"/>
            <a:ext cx="2422360" cy="1521165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04115" y="884213"/>
            <a:ext cx="796548" cy="98460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02921" y="1176462"/>
            <a:ext cx="114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server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8.8.8.8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48064" y="4683528"/>
            <a:ext cx="1021012" cy="61768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139726" y="6384349"/>
            <a:ext cx="2057400" cy="365125"/>
          </a:xfrm>
        </p:spPr>
        <p:txBody>
          <a:bodyPr/>
          <a:lstStyle/>
          <a:p>
            <a:pPr algn="l"/>
            <a:fld id="{7B2209E9-2AE8-42A0-AB53-D13299BB30AF}" type="slidenum">
              <a:rPr lang="ko-KR" altLang="en-US" smtClean="0"/>
              <a:pPr algn="l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79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직사각형 255"/>
          <p:cNvSpPr/>
          <p:nvPr/>
        </p:nvSpPr>
        <p:spPr bwMode="auto">
          <a:xfrm>
            <a:off x="2207548" y="1112123"/>
            <a:ext cx="4782293" cy="8322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2" name="직사각형 251"/>
          <p:cNvSpPr/>
          <p:nvPr/>
        </p:nvSpPr>
        <p:spPr bwMode="auto">
          <a:xfrm>
            <a:off x="6093423" y="2118983"/>
            <a:ext cx="2608522" cy="41746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5" name="직사각형 244"/>
          <p:cNvSpPr/>
          <p:nvPr/>
        </p:nvSpPr>
        <p:spPr bwMode="auto">
          <a:xfrm>
            <a:off x="325831" y="2034510"/>
            <a:ext cx="2608522" cy="41746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05" name="직선 연결선 404"/>
          <p:cNvCxnSpPr/>
          <p:nvPr/>
        </p:nvCxnSpPr>
        <p:spPr bwMode="auto">
          <a:xfrm>
            <a:off x="1243162" y="3641629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 flipH="1">
            <a:off x="7495313" y="3667254"/>
            <a:ext cx="22936" cy="1560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7" name="직선 연결선 42"/>
          <p:cNvCxnSpPr>
            <a:cxnSpLocks noChangeShapeType="1"/>
          </p:cNvCxnSpPr>
          <p:nvPr/>
        </p:nvCxnSpPr>
        <p:spPr bwMode="auto">
          <a:xfrm flipH="1">
            <a:off x="7430710" y="2239499"/>
            <a:ext cx="1588" cy="1137684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771" name="Text Box 403"/>
          <p:cNvSpPr txBox="1">
            <a:spLocks noChangeArrowheads="1"/>
          </p:cNvSpPr>
          <p:nvPr/>
        </p:nvSpPr>
        <p:spPr bwMode="auto">
          <a:xfrm>
            <a:off x="7350246" y="2530344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192.168.5.254/24</a:t>
            </a:r>
          </a:p>
        </p:txBody>
      </p:sp>
      <p:grpSp>
        <p:nvGrpSpPr>
          <p:cNvPr id="42" name="Group 407"/>
          <p:cNvGrpSpPr>
            <a:grpSpLocks/>
          </p:cNvGrpSpPr>
          <p:nvPr/>
        </p:nvGrpSpPr>
        <p:grpSpPr bwMode="auto">
          <a:xfrm>
            <a:off x="6807134" y="4855763"/>
            <a:ext cx="1189038" cy="1187450"/>
            <a:chOff x="3113" y="3520"/>
            <a:chExt cx="749" cy="748"/>
          </a:xfrm>
        </p:grpSpPr>
        <p:grpSp>
          <p:nvGrpSpPr>
            <p:cNvPr id="43" name="Group 173"/>
            <p:cNvGrpSpPr>
              <a:grpSpLocks/>
            </p:cNvGrpSpPr>
            <p:nvPr/>
          </p:nvGrpSpPr>
          <p:grpSpPr bwMode="auto">
            <a:xfrm rot="824399">
              <a:off x="3241" y="3929"/>
              <a:ext cx="109" cy="85"/>
              <a:chOff x="3473" y="2341"/>
              <a:chExt cx="1847" cy="1461"/>
            </a:xfrm>
          </p:grpSpPr>
          <p:sp>
            <p:nvSpPr>
              <p:cNvPr id="2" name="Freeform 174"/>
              <p:cNvSpPr>
                <a:spLocks/>
              </p:cNvSpPr>
              <p:nvPr/>
            </p:nvSpPr>
            <p:spPr bwMode="auto">
              <a:xfrm rot="20419783" flipH="1">
                <a:off x="4542" y="2320"/>
                <a:ext cx="763" cy="516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Freeform 175"/>
              <p:cNvSpPr>
                <a:spLocks/>
              </p:cNvSpPr>
              <p:nvPr/>
            </p:nvSpPr>
            <p:spPr bwMode="auto">
              <a:xfrm rot="-1180217">
                <a:off x="3398" y="2900"/>
                <a:ext cx="1406" cy="791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Freeform 176"/>
              <p:cNvSpPr>
                <a:spLocks/>
              </p:cNvSpPr>
              <p:nvPr/>
            </p:nvSpPr>
            <p:spPr bwMode="auto">
              <a:xfrm rot="20419783" flipH="1">
                <a:off x="3572" y="3246"/>
                <a:ext cx="1373" cy="5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Freeform 177"/>
              <p:cNvSpPr>
                <a:spLocks/>
              </p:cNvSpPr>
              <p:nvPr/>
            </p:nvSpPr>
            <p:spPr bwMode="auto">
              <a:xfrm rot="-1180217">
                <a:off x="4133" y="2811"/>
                <a:ext cx="322" cy="39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178"/>
              <p:cNvSpPr>
                <a:spLocks/>
              </p:cNvSpPr>
              <p:nvPr/>
            </p:nvSpPr>
            <p:spPr bwMode="auto">
              <a:xfrm rot="20419783" flipH="1">
                <a:off x="4083" y="2822"/>
                <a:ext cx="441" cy="86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0" y="2774"/>
                <a:ext cx="186" cy="8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 180"/>
              <p:cNvSpPr>
                <a:spLocks/>
              </p:cNvSpPr>
              <p:nvPr/>
            </p:nvSpPr>
            <p:spPr bwMode="auto">
              <a:xfrm rot="20419783" flipH="1">
                <a:off x="4309" y="2777"/>
                <a:ext cx="373" cy="327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81"/>
            <p:cNvGrpSpPr>
              <a:grpSpLocks/>
            </p:cNvGrpSpPr>
            <p:nvPr/>
          </p:nvGrpSpPr>
          <p:grpSpPr bwMode="auto">
            <a:xfrm>
              <a:off x="3334" y="3970"/>
              <a:ext cx="322" cy="142"/>
              <a:chOff x="910" y="3229"/>
              <a:chExt cx="826" cy="364"/>
            </a:xfrm>
          </p:grpSpPr>
          <p:sp>
            <p:nvSpPr>
              <p:cNvPr id="18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8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83"/>
              <p:cNvSpPr>
                <a:spLocks/>
              </p:cNvSpPr>
              <p:nvPr/>
            </p:nvSpPr>
            <p:spPr bwMode="auto">
              <a:xfrm>
                <a:off x="935" y="3229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3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185"/>
              <p:cNvSpPr>
                <a:spLocks/>
              </p:cNvSpPr>
              <p:nvPr/>
            </p:nvSpPr>
            <p:spPr bwMode="auto">
              <a:xfrm>
                <a:off x="982" y="3307"/>
                <a:ext cx="549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186"/>
              <p:cNvSpPr>
                <a:spLocks/>
              </p:cNvSpPr>
              <p:nvPr/>
            </p:nvSpPr>
            <p:spPr bwMode="auto">
              <a:xfrm>
                <a:off x="1495" y="3397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187"/>
              <p:cNvSpPr>
                <a:spLocks/>
              </p:cNvSpPr>
              <p:nvPr/>
            </p:nvSpPr>
            <p:spPr bwMode="auto">
              <a:xfrm>
                <a:off x="1569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5" name="Group 188"/>
            <p:cNvGrpSpPr>
              <a:grpSpLocks/>
            </p:cNvGrpSpPr>
            <p:nvPr/>
          </p:nvGrpSpPr>
          <p:grpSpPr bwMode="auto">
            <a:xfrm flipH="1">
              <a:off x="3377" y="3772"/>
              <a:ext cx="373" cy="229"/>
              <a:chOff x="1460" y="2078"/>
              <a:chExt cx="721" cy="441"/>
            </a:xfrm>
          </p:grpSpPr>
          <p:sp>
            <p:nvSpPr>
              <p:cNvPr id="27" name="Freeform 189"/>
              <p:cNvSpPr>
                <a:spLocks noChangeAspect="1"/>
              </p:cNvSpPr>
              <p:nvPr/>
            </p:nvSpPr>
            <p:spPr bwMode="auto">
              <a:xfrm>
                <a:off x="1460" y="2142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 190"/>
              <p:cNvSpPr>
                <a:spLocks noChangeAspect="1"/>
              </p:cNvSpPr>
              <p:nvPr/>
            </p:nvSpPr>
            <p:spPr bwMode="auto">
              <a:xfrm>
                <a:off x="1464" y="2076"/>
                <a:ext cx="719" cy="310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7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193"/>
              <p:cNvSpPr>
                <a:spLocks noChangeArrowheads="1"/>
              </p:cNvSpPr>
              <p:nvPr/>
            </p:nvSpPr>
            <p:spPr bwMode="auto">
              <a:xfrm>
                <a:off x="1783" y="2432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195"/>
              <p:cNvSpPr>
                <a:spLocks noChangeShapeType="1"/>
              </p:cNvSpPr>
              <p:nvPr/>
            </p:nvSpPr>
            <p:spPr bwMode="auto">
              <a:xfrm flipH="1">
                <a:off x="2028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96"/>
              <p:cNvSpPr>
                <a:spLocks noChangeShapeType="1"/>
              </p:cNvSpPr>
              <p:nvPr/>
            </p:nvSpPr>
            <p:spPr bwMode="auto">
              <a:xfrm flipH="1">
                <a:off x="2055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198"/>
              <p:cNvSpPr>
                <a:spLocks noChangeShapeType="1"/>
              </p:cNvSpPr>
              <p:nvPr/>
            </p:nvSpPr>
            <p:spPr bwMode="auto">
              <a:xfrm flipH="1">
                <a:off x="2080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199"/>
              <p:cNvSpPr>
                <a:spLocks noChangeShapeType="1"/>
              </p:cNvSpPr>
              <p:nvPr/>
            </p:nvSpPr>
            <p:spPr bwMode="auto">
              <a:xfrm flipH="1">
                <a:off x="2094" y="2328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200"/>
              <p:cNvSpPr>
                <a:spLocks noChangeShapeType="1"/>
              </p:cNvSpPr>
              <p:nvPr/>
            </p:nvSpPr>
            <p:spPr bwMode="auto">
              <a:xfrm flipH="1">
                <a:off x="2106" y="2326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201"/>
              <p:cNvSpPr>
                <a:spLocks noChangeShapeType="1"/>
              </p:cNvSpPr>
              <p:nvPr/>
            </p:nvSpPr>
            <p:spPr bwMode="auto">
              <a:xfrm flipH="1">
                <a:off x="2117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206"/>
              <p:cNvSpPr>
                <a:spLocks noChangeShapeType="1"/>
              </p:cNvSpPr>
              <p:nvPr/>
            </p:nvSpPr>
            <p:spPr bwMode="auto">
              <a:xfrm flipH="1">
                <a:off x="1874" y="2407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208"/>
              <p:cNvSpPr>
                <a:spLocks noChangeShapeType="1"/>
              </p:cNvSpPr>
              <p:nvPr/>
            </p:nvSpPr>
            <p:spPr bwMode="auto">
              <a:xfrm flipH="1">
                <a:off x="1937" y="2403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209"/>
              <p:cNvSpPr>
                <a:spLocks noChangeShapeType="1"/>
              </p:cNvSpPr>
              <p:nvPr/>
            </p:nvSpPr>
            <p:spPr bwMode="auto">
              <a:xfrm flipH="1">
                <a:off x="1885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11"/>
              <p:cNvSpPr>
                <a:spLocks/>
              </p:cNvSpPr>
              <p:nvPr/>
            </p:nvSpPr>
            <p:spPr bwMode="auto">
              <a:xfrm>
                <a:off x="1671" y="2384"/>
                <a:ext cx="116" cy="4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Group 214"/>
            <p:cNvGrpSpPr>
              <a:grpSpLocks/>
            </p:cNvGrpSpPr>
            <p:nvPr/>
          </p:nvGrpSpPr>
          <p:grpSpPr bwMode="auto">
            <a:xfrm>
              <a:off x="3579" y="3552"/>
              <a:ext cx="197" cy="202"/>
              <a:chOff x="2611" y="1208"/>
              <a:chExt cx="1210" cy="1398"/>
            </a:xfrm>
          </p:grpSpPr>
          <p:sp>
            <p:nvSpPr>
              <p:cNvPr id="61" name="Freeform 215"/>
              <p:cNvSpPr>
                <a:spLocks/>
              </p:cNvSpPr>
              <p:nvPr/>
            </p:nvSpPr>
            <p:spPr bwMode="auto">
              <a:xfrm>
                <a:off x="2605" y="1201"/>
                <a:ext cx="1210" cy="180"/>
              </a:xfrm>
              <a:custGeom>
                <a:avLst/>
                <a:gdLst/>
                <a:ahLst/>
                <a:cxnLst>
                  <a:cxn ang="0">
                    <a:pos x="1205" y="151"/>
                  </a:cxn>
                  <a:cxn ang="0">
                    <a:pos x="964" y="178"/>
                  </a:cxn>
                  <a:cxn ang="0">
                    <a:pos x="0" y="0"/>
                  </a:cxn>
                  <a:cxn ang="0">
                    <a:pos x="1205" y="151"/>
                  </a:cxn>
                </a:cxnLst>
                <a:rect l="0" t="0" r="r" b="b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216"/>
              <p:cNvSpPr>
                <a:spLocks/>
              </p:cNvSpPr>
              <p:nvPr/>
            </p:nvSpPr>
            <p:spPr bwMode="auto">
              <a:xfrm>
                <a:off x="3416" y="1360"/>
                <a:ext cx="405" cy="1246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389" y="1000"/>
                  </a:cxn>
                  <a:cxn ang="0">
                    <a:pos x="133" y="1241"/>
                  </a:cxn>
                  <a:cxn ang="0">
                    <a:pos x="0" y="13"/>
                  </a:cxn>
                  <a:cxn ang="0">
                    <a:pos x="189" y="24"/>
                  </a:cxn>
                  <a:cxn ang="0">
                    <a:pos x="405" y="0"/>
                  </a:cxn>
                </a:cxnLst>
                <a:rect l="0" t="0" r="r" b="b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>
                      <a:gamma/>
                      <a:tint val="48627"/>
                      <a:invGamma/>
                    </a:srgbClr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Oval 217"/>
            <p:cNvSpPr>
              <a:spLocks noChangeArrowheads="1"/>
            </p:cNvSpPr>
            <p:nvPr/>
          </p:nvSpPr>
          <p:spPr bwMode="auto">
            <a:xfrm flipH="1">
              <a:off x="3546" y="3770"/>
              <a:ext cx="179" cy="51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218"/>
            <p:cNvSpPr>
              <a:spLocks noChangeArrowheads="1"/>
            </p:cNvSpPr>
            <p:nvPr/>
          </p:nvSpPr>
          <p:spPr bwMode="auto">
            <a:xfrm flipH="1">
              <a:off x="3546" y="3766"/>
              <a:ext cx="179" cy="5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19"/>
            <p:cNvSpPr>
              <a:spLocks/>
            </p:cNvSpPr>
            <p:nvPr/>
          </p:nvSpPr>
          <p:spPr bwMode="auto">
            <a:xfrm>
              <a:off x="3474" y="3521"/>
              <a:ext cx="263" cy="280"/>
            </a:xfrm>
            <a:custGeom>
              <a:avLst/>
              <a:gdLst/>
              <a:ahLst/>
              <a:cxnLst>
                <a:cxn ang="0">
                  <a:pos x="1602" y="204"/>
                </a:cxn>
                <a:cxn ang="0">
                  <a:pos x="5" y="0"/>
                </a:cxn>
                <a:cxn ang="0">
                  <a:pos x="0" y="1488"/>
                </a:cxn>
                <a:cxn ang="0">
                  <a:pos x="1597" y="1734"/>
                </a:cxn>
                <a:cxn ang="0">
                  <a:pos x="1602" y="204"/>
                </a:cxn>
              </a:cxnLst>
              <a:rect l="0" t="0" r="r" b="b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20"/>
            <p:cNvSpPr>
              <a:spLocks/>
            </p:cNvSpPr>
            <p:nvPr/>
          </p:nvSpPr>
          <p:spPr bwMode="auto">
            <a:xfrm>
              <a:off x="3485" y="3748"/>
              <a:ext cx="216" cy="53"/>
            </a:xfrm>
            <a:custGeom>
              <a:avLst/>
              <a:gdLst/>
              <a:ahLst/>
              <a:cxnLst>
                <a:cxn ang="0">
                  <a:pos x="1327" y="20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330" y="330"/>
                </a:cxn>
                <a:cxn ang="0">
                  <a:pos x="1327" y="200"/>
                </a:cxn>
              </a:cxnLst>
              <a:rect l="0" t="0" r="r" b="b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1"/>
            <p:cNvSpPr>
              <a:spLocks/>
            </p:cNvSpPr>
            <p:nvPr/>
          </p:nvSpPr>
          <p:spPr bwMode="auto">
            <a:xfrm>
              <a:off x="3735" y="3553"/>
              <a:ext cx="9" cy="248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56" y="0"/>
                </a:cxn>
                <a:cxn ang="0">
                  <a:pos x="46" y="1513"/>
                </a:cxn>
                <a:cxn ang="0">
                  <a:pos x="0" y="1536"/>
                </a:cxn>
                <a:cxn ang="0">
                  <a:pos x="4" y="16"/>
                </a:cxn>
              </a:cxnLst>
              <a:rect l="0" t="0" r="r" b="b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Oval 222"/>
            <p:cNvSpPr>
              <a:spLocks noChangeArrowheads="1"/>
            </p:cNvSpPr>
            <p:nvPr/>
          </p:nvSpPr>
          <p:spPr bwMode="auto">
            <a:xfrm flipH="1">
              <a:off x="3497" y="3752"/>
              <a:ext cx="8" cy="15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Oval 223"/>
            <p:cNvSpPr>
              <a:spLocks noChangeArrowheads="1"/>
            </p:cNvSpPr>
            <p:nvPr/>
          </p:nvSpPr>
          <p:spPr bwMode="auto">
            <a:xfrm flipH="1">
              <a:off x="3512" y="3756"/>
              <a:ext cx="7" cy="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Oval 224"/>
            <p:cNvSpPr>
              <a:spLocks noChangeArrowheads="1"/>
            </p:cNvSpPr>
            <p:nvPr/>
          </p:nvSpPr>
          <p:spPr bwMode="auto">
            <a:xfrm flipH="1">
              <a:off x="3560" y="3767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Oval 225"/>
            <p:cNvSpPr>
              <a:spLocks noChangeArrowheads="1"/>
            </p:cNvSpPr>
            <p:nvPr/>
          </p:nvSpPr>
          <p:spPr bwMode="auto">
            <a:xfrm flipH="1">
              <a:off x="3576" y="3770"/>
              <a:ext cx="8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Oval 226"/>
            <p:cNvSpPr>
              <a:spLocks noChangeArrowheads="1"/>
            </p:cNvSpPr>
            <p:nvPr/>
          </p:nvSpPr>
          <p:spPr bwMode="auto">
            <a:xfrm flipH="1">
              <a:off x="3592" y="3772"/>
              <a:ext cx="9" cy="9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3" name="Freeform 227"/>
            <p:cNvSpPr>
              <a:spLocks/>
            </p:cNvSpPr>
            <p:nvPr/>
          </p:nvSpPr>
          <p:spPr bwMode="auto">
            <a:xfrm>
              <a:off x="3494" y="3549"/>
              <a:ext cx="218" cy="220"/>
            </a:xfrm>
            <a:custGeom>
              <a:avLst/>
              <a:gdLst>
                <a:gd name="T0" fmla="*/ 0 w 1345"/>
                <a:gd name="T1" fmla="*/ 0 h 1366"/>
                <a:gd name="T2" fmla="*/ 0 w 1345"/>
                <a:gd name="T3" fmla="*/ 0 h 1366"/>
                <a:gd name="T4" fmla="*/ 0 w 1345"/>
                <a:gd name="T5" fmla="*/ 0 h 1366"/>
                <a:gd name="T6" fmla="*/ 0 w 1345"/>
                <a:gd name="T7" fmla="*/ 0 h 1366"/>
                <a:gd name="T8" fmla="*/ 0 w 1345"/>
                <a:gd name="T9" fmla="*/ 0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r>
                <a:rPr kumimoji="0" lang="en-US" altLang="ko-KR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0" name="Freeform 228"/>
            <p:cNvSpPr>
              <a:spLocks/>
            </p:cNvSpPr>
            <p:nvPr/>
          </p:nvSpPr>
          <p:spPr bwMode="auto">
            <a:xfrm>
              <a:off x="3475" y="3520"/>
              <a:ext cx="269" cy="3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0"/>
                </a:cxn>
                <a:cxn ang="0">
                  <a:pos x="1660" y="199"/>
                </a:cxn>
                <a:cxn ang="0">
                  <a:pos x="1613" y="214"/>
                </a:cxn>
                <a:cxn ang="0">
                  <a:pos x="0" y="10"/>
                </a:cxn>
              </a:cxnLst>
              <a:rect l="0" t="0" r="r" b="b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72" name="Text Box 404"/>
            <p:cNvSpPr txBox="1">
              <a:spLocks noChangeArrowheads="1"/>
            </p:cNvSpPr>
            <p:nvPr/>
          </p:nvSpPr>
          <p:spPr bwMode="auto">
            <a:xfrm>
              <a:off x="3113" y="4111"/>
              <a:ext cx="74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0"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192.168.5.10/24</a:t>
              </a:r>
            </a:p>
          </p:txBody>
        </p:sp>
      </p:grp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898827" y="501784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r>
                  <a:rPr kumimoji="0" lang="en-US" altLang="ko-KR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ko-KR" altLang="en-US" b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Freeform 4"/>
          <p:cNvSpPr>
            <a:spLocks/>
          </p:cNvSpPr>
          <p:nvPr/>
        </p:nvSpPr>
        <p:spPr bwMode="auto">
          <a:xfrm>
            <a:off x="2316865" y="1653108"/>
            <a:ext cx="4637480" cy="166474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kern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>
            <a:off x="1631547" y="2011843"/>
            <a:ext cx="6405" cy="134492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1236350" y="1385148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ROUTER-1</a:t>
              </a:r>
              <a:endParaRPr lang="ko-KR" altLang="en-US" sz="54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048303" y="3249931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SWITCH-1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4" name="Group 19"/>
          <p:cNvGrpSpPr>
            <a:grpSpLocks/>
          </p:cNvGrpSpPr>
          <p:nvPr/>
        </p:nvGrpSpPr>
        <p:grpSpPr bwMode="auto">
          <a:xfrm>
            <a:off x="6937307" y="1583746"/>
            <a:ext cx="1116013" cy="692150"/>
            <a:chOff x="3682" y="2312"/>
            <a:chExt cx="786" cy="497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ROUTER-3</a:t>
              </a:r>
              <a:endParaRPr lang="ko-KR" altLang="en-US" sz="54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411426" y="5928452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1610294" y="2367735"/>
            <a:ext cx="126669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192.168.1.254/24</a:t>
            </a:r>
          </a:p>
        </p:txBody>
      </p:sp>
      <p:sp>
        <p:nvSpPr>
          <p:cNvPr id="58638" name="Text Box 270"/>
          <p:cNvSpPr txBox="1">
            <a:spLocks noChangeArrowheads="1"/>
          </p:cNvSpPr>
          <p:nvPr/>
        </p:nvSpPr>
        <p:spPr bwMode="auto">
          <a:xfrm>
            <a:off x="1209404" y="2127163"/>
            <a:ext cx="2005723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st Interface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0/0</a:t>
            </a:r>
          </a:p>
        </p:txBody>
      </p:sp>
      <p:sp>
        <p:nvSpPr>
          <p:cNvPr id="58639" name="Text Box 271"/>
          <p:cNvSpPr txBox="1">
            <a:spLocks noChangeArrowheads="1"/>
          </p:cNvSpPr>
          <p:nvPr/>
        </p:nvSpPr>
        <p:spPr bwMode="auto">
          <a:xfrm>
            <a:off x="2310044" y="1330614"/>
            <a:ext cx="806631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Serial 0/0</a:t>
            </a:r>
          </a:p>
        </p:txBody>
      </p:sp>
      <p:sp>
        <p:nvSpPr>
          <p:cNvPr id="58644" name="Text Box 276"/>
          <p:cNvSpPr txBox="1">
            <a:spLocks noChangeArrowheads="1"/>
          </p:cNvSpPr>
          <p:nvPr/>
        </p:nvSpPr>
        <p:spPr bwMode="auto">
          <a:xfrm>
            <a:off x="2289751" y="1531308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192.168.3.1/24</a:t>
            </a:r>
          </a:p>
        </p:txBody>
      </p:sp>
      <p:sp>
        <p:nvSpPr>
          <p:cNvPr id="58648" name="Text Box 280"/>
          <p:cNvSpPr txBox="1">
            <a:spLocks noChangeArrowheads="1"/>
          </p:cNvSpPr>
          <p:nvPr/>
        </p:nvSpPr>
        <p:spPr bwMode="auto">
          <a:xfrm>
            <a:off x="5902870" y="1440753"/>
            <a:ext cx="1112805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192.168.3.2/24</a:t>
            </a:r>
          </a:p>
        </p:txBody>
      </p:sp>
      <p:grpSp>
        <p:nvGrpSpPr>
          <p:cNvPr id="246" name="Group 25"/>
          <p:cNvGrpSpPr>
            <a:grpSpLocks/>
          </p:cNvGrpSpPr>
          <p:nvPr/>
        </p:nvGrpSpPr>
        <p:grpSpPr bwMode="auto">
          <a:xfrm>
            <a:off x="6798081" y="3235054"/>
            <a:ext cx="1209803" cy="417323"/>
            <a:chOff x="3498" y="3226"/>
            <a:chExt cx="1123" cy="500"/>
          </a:xfrm>
        </p:grpSpPr>
        <p:sp>
          <p:nvSpPr>
            <p:cNvPr id="24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SWITCH-2</a:t>
              </a:r>
              <a:endParaRPr lang="ko-KR" altLang="en-US" sz="3600" b="0" kern="1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35" name="Text Box 270"/>
          <p:cNvSpPr txBox="1">
            <a:spLocks noChangeArrowheads="1"/>
          </p:cNvSpPr>
          <p:nvPr/>
        </p:nvSpPr>
        <p:spPr bwMode="auto">
          <a:xfrm>
            <a:off x="7008106" y="2318382"/>
            <a:ext cx="2005723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st Interface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0/0</a:t>
            </a:r>
          </a:p>
        </p:txBody>
      </p:sp>
      <p:sp>
        <p:nvSpPr>
          <p:cNvPr id="237" name="Text Box 271"/>
          <p:cNvSpPr txBox="1">
            <a:spLocks noChangeArrowheads="1"/>
          </p:cNvSpPr>
          <p:nvPr/>
        </p:nvSpPr>
        <p:spPr bwMode="auto">
          <a:xfrm>
            <a:off x="6111135" y="1257966"/>
            <a:ext cx="806631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Serial 0/1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729752" y="6209156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847741" y="6295952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192.168.5.0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3934130" y="690713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192.168.3.0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398172" y="120980"/>
            <a:ext cx="61510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  <a:ea typeface="+mn-ea"/>
              </a:rPr>
              <a:t>이기종</a:t>
            </a:r>
            <a:r>
              <a:rPr lang="ko-KR" altLang="en-US" sz="2000" dirty="0">
                <a:latin typeface="+mn-ea"/>
                <a:ea typeface="+mn-ea"/>
              </a:rPr>
              <a:t> 망의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라우팅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 err="1">
                <a:latin typeface="+mn-ea"/>
                <a:ea typeface="+mn-ea"/>
              </a:rPr>
              <a:t>라우터</a:t>
            </a:r>
            <a:r>
              <a:rPr lang="ko-KR" altLang="en-US" sz="2000" dirty="0">
                <a:latin typeface="+mn-ea"/>
                <a:ea typeface="+mn-ea"/>
              </a:rPr>
              <a:t> 또는 </a:t>
            </a:r>
            <a:r>
              <a:rPr lang="en-US" altLang="ko-KR" sz="2000" dirty="0">
                <a:latin typeface="+mn-ea"/>
                <a:ea typeface="+mn-ea"/>
              </a:rPr>
              <a:t>L3SW   </a:t>
            </a:r>
            <a:r>
              <a:rPr lang="ko-KR" altLang="en-US" sz="2000" dirty="0">
                <a:latin typeface="+mn-ea"/>
                <a:ea typeface="+mn-ea"/>
              </a:rPr>
              <a:t>사용 가능 </a:t>
            </a:r>
          </a:p>
        </p:txBody>
      </p:sp>
    </p:spTree>
    <p:extLst>
      <p:ext uri="{BB962C8B-B14F-4D97-AF65-F5344CB8AC3E}">
        <p14:creationId xmlns:p14="http://schemas.microsoft.com/office/powerpoint/2010/main" val="1600882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4191368" y="1590508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</a:t>
              </a:r>
              <a:endParaRPr lang="ko-KR" altLang="en-US" sz="54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192.168.1.X/24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192.168.2.X/24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55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9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192.168.1.10/24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9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192.168.2.10/24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4" name="그룹 79"/>
          <p:cNvGrpSpPr/>
          <p:nvPr/>
        </p:nvGrpSpPr>
        <p:grpSpPr>
          <a:xfrm>
            <a:off x="4190295" y="1385676"/>
            <a:ext cx="1004620" cy="990970"/>
            <a:chOff x="3995738" y="404813"/>
            <a:chExt cx="1476375" cy="1450975"/>
          </a:xfrm>
        </p:grpSpPr>
        <p:sp>
          <p:nvSpPr>
            <p:cNvPr id="14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1" name="Text Box 269"/>
          <p:cNvSpPr txBox="1">
            <a:spLocks noChangeArrowheads="1"/>
          </p:cNvSpPr>
          <p:nvPr/>
        </p:nvSpPr>
        <p:spPr bwMode="auto">
          <a:xfrm>
            <a:off x="2907466" y="1655207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0/0</a:t>
            </a:r>
          </a:p>
        </p:txBody>
      </p:sp>
      <p:sp>
        <p:nvSpPr>
          <p:cNvPr id="262" name="Text Box 269"/>
          <p:cNvSpPr txBox="1">
            <a:spLocks noChangeArrowheads="1"/>
          </p:cNvSpPr>
          <p:nvPr/>
        </p:nvSpPr>
        <p:spPr bwMode="auto">
          <a:xfrm>
            <a:off x="5123590" y="1655206"/>
            <a:ext cx="132279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Fast Ethernet 0/1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5611" y="5982363"/>
            <a:ext cx="61510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동기종 망의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라우팅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 err="1">
                <a:latin typeface="+mn-ea"/>
                <a:ea typeface="+mn-ea"/>
              </a:rPr>
              <a:t>라우터</a:t>
            </a:r>
            <a:r>
              <a:rPr lang="ko-KR" altLang="en-US" sz="2000" dirty="0">
                <a:latin typeface="+mn-ea"/>
                <a:ea typeface="+mn-ea"/>
              </a:rPr>
              <a:t> 또는 </a:t>
            </a:r>
            <a:r>
              <a:rPr lang="en-US" altLang="ko-KR" sz="2000" dirty="0">
                <a:latin typeface="+mn-ea"/>
                <a:ea typeface="+mn-ea"/>
              </a:rPr>
              <a:t>L3SW   </a:t>
            </a:r>
            <a:r>
              <a:rPr lang="ko-KR" altLang="en-US" sz="2000" dirty="0">
                <a:latin typeface="+mn-ea"/>
                <a:ea typeface="+mn-ea"/>
              </a:rPr>
              <a:t>사용 가능 </a:t>
            </a:r>
          </a:p>
        </p:txBody>
      </p:sp>
    </p:spTree>
    <p:extLst>
      <p:ext uri="{BB962C8B-B14F-4D97-AF65-F5344CB8AC3E}">
        <p14:creationId xmlns:p14="http://schemas.microsoft.com/office/powerpoint/2010/main" val="2721926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직사각형 256"/>
          <p:cNvSpPr/>
          <p:nvPr/>
        </p:nvSpPr>
        <p:spPr bwMode="auto">
          <a:xfrm>
            <a:off x="4842022" y="1254956"/>
            <a:ext cx="3877978" cy="3858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473" name="직사각형 58472"/>
          <p:cNvSpPr/>
          <p:nvPr/>
        </p:nvSpPr>
        <p:spPr bwMode="auto">
          <a:xfrm>
            <a:off x="439920" y="1254956"/>
            <a:ext cx="3877978" cy="3858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55" name="직선 연결선 41"/>
          <p:cNvCxnSpPr>
            <a:cxnSpLocks noChangeShapeType="1"/>
          </p:cNvCxnSpPr>
          <p:nvPr/>
        </p:nvCxnSpPr>
        <p:spPr bwMode="auto">
          <a:xfrm>
            <a:off x="5118915" y="1931334"/>
            <a:ext cx="2641202" cy="121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5" name="직선 연결선 404"/>
          <p:cNvCxnSpPr/>
          <p:nvPr/>
        </p:nvCxnSpPr>
        <p:spPr bwMode="auto">
          <a:xfrm>
            <a:off x="1827957" y="2133983"/>
            <a:ext cx="10910" cy="1693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406"/>
          <p:cNvCxnSpPr/>
          <p:nvPr/>
        </p:nvCxnSpPr>
        <p:spPr>
          <a:xfrm flipH="1" flipV="1">
            <a:off x="7586708" y="2007196"/>
            <a:ext cx="64392" cy="1746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1458345" y="3763530"/>
            <a:ext cx="798512" cy="863302"/>
            <a:chOff x="1460" y="1679"/>
            <a:chExt cx="973" cy="1028"/>
          </a:xfrm>
        </p:grpSpPr>
        <p:grpSp>
          <p:nvGrpSpPr>
            <p:cNvPr id="17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 rot="20419783" flipH="1">
                <a:off x="4641" y="2319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 rot="-1180217">
                <a:off x="3536" y="2932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 rot="20419783" flipH="1">
                <a:off x="3622" y="317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 rot="-1180217">
                <a:off x="4330" y="2835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 rot="20419783" flipH="1">
                <a:off x="4285" y="2790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45" y="275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 rot="20419783" flipH="1">
                <a:off x="4442" y="2829"/>
                <a:ext cx="425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Group 181"/>
            <p:cNvGrpSpPr>
              <a:grpSpLocks/>
            </p:cNvGrpSpPr>
            <p:nvPr/>
          </p:nvGrpSpPr>
          <p:grpSpPr bwMode="auto">
            <a:xfrm flipH="1">
              <a:off x="1659" y="2438"/>
              <a:ext cx="623" cy="269"/>
              <a:chOff x="910" y="3231"/>
              <a:chExt cx="827" cy="357"/>
            </a:xfrm>
          </p:grpSpPr>
          <p:sp>
            <p:nvSpPr>
              <p:cNvPr id="218" name="Freeform 182"/>
              <p:cNvSpPr>
                <a:spLocks/>
              </p:cNvSpPr>
              <p:nvPr/>
            </p:nvSpPr>
            <p:spPr bwMode="auto">
              <a:xfrm>
                <a:off x="910" y="3252"/>
                <a:ext cx="299" cy="336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83"/>
              <p:cNvSpPr>
                <a:spLocks/>
              </p:cNvSpPr>
              <p:nvPr/>
            </p:nvSpPr>
            <p:spPr bwMode="auto">
              <a:xfrm>
                <a:off x="935" y="3231"/>
                <a:ext cx="299" cy="336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3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92" name="Freeform 215"/>
                <p:cNvSpPr>
                  <a:spLocks/>
                </p:cNvSpPr>
                <p:nvPr/>
              </p:nvSpPr>
              <p:spPr bwMode="auto">
                <a:xfrm>
                  <a:off x="2564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160" name="직선 연결선 41"/>
          <p:cNvCxnSpPr>
            <a:cxnSpLocks noChangeShapeType="1"/>
          </p:cNvCxnSpPr>
          <p:nvPr/>
        </p:nvCxnSpPr>
        <p:spPr bwMode="auto">
          <a:xfrm flipH="1">
            <a:off x="2444368" y="1946968"/>
            <a:ext cx="1895801" cy="1351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4" name="Group 19"/>
          <p:cNvGrpSpPr>
            <a:grpSpLocks/>
          </p:cNvGrpSpPr>
          <p:nvPr/>
        </p:nvGrpSpPr>
        <p:grpSpPr bwMode="auto">
          <a:xfrm>
            <a:off x="4191368" y="1590508"/>
            <a:ext cx="1116012" cy="692150"/>
            <a:chOff x="3682" y="2312"/>
            <a:chExt cx="786" cy="497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5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ROUTER</a:t>
              </a:r>
              <a:endParaRPr lang="ko-KR" altLang="en-US" sz="54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25"/>
          <p:cNvGrpSpPr>
            <a:grpSpLocks/>
          </p:cNvGrpSpPr>
          <p:nvPr/>
        </p:nvGrpSpPr>
        <p:grpSpPr bwMode="auto">
          <a:xfrm>
            <a:off x="1458345" y="1763893"/>
            <a:ext cx="1209803" cy="417323"/>
            <a:chOff x="3498" y="3226"/>
            <a:chExt cx="1123" cy="500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4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Group 172"/>
          <p:cNvGrpSpPr>
            <a:grpSpLocks/>
          </p:cNvGrpSpPr>
          <p:nvPr/>
        </p:nvGrpSpPr>
        <p:grpSpPr bwMode="auto">
          <a:xfrm flipH="1">
            <a:off x="7219648" y="3668014"/>
            <a:ext cx="798512" cy="847448"/>
            <a:chOff x="1460" y="1679"/>
            <a:chExt cx="973" cy="1032"/>
          </a:xfrm>
        </p:grpSpPr>
        <p:grpSp>
          <p:nvGrpSpPr>
            <p:cNvPr id="23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41" name="Freeform 174"/>
              <p:cNvSpPr>
                <a:spLocks/>
              </p:cNvSpPr>
              <p:nvPr/>
            </p:nvSpPr>
            <p:spPr bwMode="auto">
              <a:xfrm rot="20419783" flipH="1">
                <a:off x="4495" y="2327"/>
                <a:ext cx="868" cy="51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/>
              <p:cNvSpPr>
                <a:spLocks/>
              </p:cNvSpPr>
              <p:nvPr/>
            </p:nvSpPr>
            <p:spPr bwMode="auto">
              <a:xfrm rot="-1180217">
                <a:off x="3433" y="2940"/>
                <a:ext cx="1446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/>
              <p:cNvSpPr>
                <a:spLocks/>
              </p:cNvSpPr>
              <p:nvPr/>
            </p:nvSpPr>
            <p:spPr bwMode="auto">
              <a:xfrm rot="20419783" flipH="1">
                <a:off x="3527" y="3250"/>
                <a:ext cx="1412" cy="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/>
              <p:cNvSpPr>
                <a:spLocks/>
              </p:cNvSpPr>
              <p:nvPr/>
            </p:nvSpPr>
            <p:spPr bwMode="auto">
              <a:xfrm rot="-1180217">
                <a:off x="4183" y="2816"/>
                <a:ext cx="340" cy="340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/>
              <p:cNvSpPr>
                <a:spLocks/>
              </p:cNvSpPr>
              <p:nvPr/>
            </p:nvSpPr>
            <p:spPr bwMode="auto">
              <a:xfrm rot="20419783" flipH="1">
                <a:off x="4194" y="2849"/>
                <a:ext cx="442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192" y="2776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/>
              <p:cNvSpPr>
                <a:spLocks/>
              </p:cNvSpPr>
              <p:nvPr/>
            </p:nvSpPr>
            <p:spPr bwMode="auto">
              <a:xfrm rot="20419783" flipH="1">
                <a:off x="4372" y="2818"/>
                <a:ext cx="374" cy="306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0" name="Group 181"/>
            <p:cNvGrpSpPr>
              <a:grpSpLocks/>
            </p:cNvGrpSpPr>
            <p:nvPr/>
          </p:nvGrpSpPr>
          <p:grpSpPr bwMode="auto">
            <a:xfrm flipH="1">
              <a:off x="1659" y="2436"/>
              <a:ext cx="623" cy="275"/>
              <a:chOff x="910" y="3228"/>
              <a:chExt cx="827" cy="365"/>
            </a:xfrm>
          </p:grpSpPr>
          <p:sp>
            <p:nvSpPr>
              <p:cNvPr id="335" name="Freeform 182"/>
              <p:cNvSpPr>
                <a:spLocks/>
              </p:cNvSpPr>
              <p:nvPr/>
            </p:nvSpPr>
            <p:spPr bwMode="auto">
              <a:xfrm>
                <a:off x="910" y="3249"/>
                <a:ext cx="299" cy="34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83"/>
              <p:cNvSpPr>
                <a:spLocks/>
              </p:cNvSpPr>
              <p:nvPr/>
            </p:nvSpPr>
            <p:spPr bwMode="auto">
              <a:xfrm>
                <a:off x="935" y="3228"/>
                <a:ext cx="299" cy="34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11" name="Freeform 189"/>
              <p:cNvSpPr>
                <a:spLocks noChangeAspect="1"/>
              </p:cNvSpPr>
              <p:nvPr/>
            </p:nvSpPr>
            <p:spPr bwMode="auto">
              <a:xfrm>
                <a:off x="1460" y="2141"/>
                <a:ext cx="168" cy="391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90"/>
              <p:cNvSpPr>
                <a:spLocks noChangeAspect="1"/>
              </p:cNvSpPr>
              <p:nvPr/>
            </p:nvSpPr>
            <p:spPr bwMode="auto">
              <a:xfrm>
                <a:off x="1464" y="2070"/>
                <a:ext cx="723" cy="317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Line 194"/>
              <p:cNvSpPr>
                <a:spLocks noChangeShapeType="1"/>
              </p:cNvSpPr>
              <p:nvPr/>
            </p:nvSpPr>
            <p:spPr bwMode="auto">
              <a:xfrm flipH="1">
                <a:off x="2042" y="2336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Line 195"/>
              <p:cNvSpPr>
                <a:spLocks noChangeShapeType="1"/>
              </p:cNvSpPr>
              <p:nvPr/>
            </p:nvSpPr>
            <p:spPr bwMode="auto">
              <a:xfrm flipH="1">
                <a:off x="2029" y="2338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Line 196"/>
              <p:cNvSpPr>
                <a:spLocks noChangeShapeType="1"/>
              </p:cNvSpPr>
              <p:nvPr/>
            </p:nvSpPr>
            <p:spPr bwMode="auto">
              <a:xfrm flipH="1">
                <a:off x="2056" y="2334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Line 197"/>
              <p:cNvSpPr>
                <a:spLocks noChangeShapeType="1"/>
              </p:cNvSpPr>
              <p:nvPr/>
            </p:nvSpPr>
            <p:spPr bwMode="auto">
              <a:xfrm flipH="1">
                <a:off x="2069" y="2332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Line 198"/>
              <p:cNvSpPr>
                <a:spLocks noChangeShapeType="1"/>
              </p:cNvSpPr>
              <p:nvPr/>
            </p:nvSpPr>
            <p:spPr bwMode="auto">
              <a:xfrm flipH="1">
                <a:off x="2081" y="2330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Line 200"/>
              <p:cNvSpPr>
                <a:spLocks noChangeShapeType="1"/>
              </p:cNvSpPr>
              <p:nvPr/>
            </p:nvSpPr>
            <p:spPr bwMode="auto">
              <a:xfrm flipH="1">
                <a:off x="2106" y="232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Line 202"/>
              <p:cNvSpPr>
                <a:spLocks noChangeShapeType="1"/>
              </p:cNvSpPr>
              <p:nvPr/>
            </p:nvSpPr>
            <p:spPr bwMode="auto">
              <a:xfrm flipH="1">
                <a:off x="2129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Line 204"/>
              <p:cNvSpPr>
                <a:spLocks noChangeShapeType="1"/>
              </p:cNvSpPr>
              <p:nvPr/>
            </p:nvSpPr>
            <p:spPr bwMode="auto">
              <a:xfrm flipH="1">
                <a:off x="2154" y="2317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211"/>
              <p:cNvSpPr>
                <a:spLocks/>
              </p:cNvSpPr>
              <p:nvPr/>
            </p:nvSpPr>
            <p:spPr bwMode="auto">
              <a:xfrm>
                <a:off x="1671" y="2385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13"/>
            <p:cNvGrpSpPr>
              <a:grpSpLocks/>
            </p:cNvGrpSpPr>
            <p:nvPr/>
          </p:nvGrpSpPr>
          <p:grpSpPr bwMode="auto">
            <a:xfrm flipH="1">
              <a:off x="1533" y="1679"/>
              <a:ext cx="584" cy="582"/>
              <a:chOff x="1831" y="1130"/>
              <a:chExt cx="1859" cy="1865"/>
            </a:xfrm>
          </p:grpSpPr>
          <p:grpSp>
            <p:nvGrpSpPr>
              <p:cNvPr id="24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09" name="Freeform 215"/>
                <p:cNvSpPr>
                  <a:spLocks/>
                </p:cNvSpPr>
                <p:nvPr/>
              </p:nvSpPr>
              <p:spPr bwMode="auto">
                <a:xfrm>
                  <a:off x="2563" y="1199"/>
                  <a:ext cx="1250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7" name="Oval 217"/>
              <p:cNvSpPr>
                <a:spLocks noChangeArrowheads="1"/>
              </p:cNvSpPr>
              <p:nvPr/>
            </p:nvSpPr>
            <p:spPr bwMode="auto">
              <a:xfrm flipH="1">
                <a:off x="2272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Oval 218"/>
              <p:cNvSpPr>
                <a:spLocks noChangeArrowheads="1"/>
              </p:cNvSpPr>
              <p:nvPr/>
            </p:nvSpPr>
            <p:spPr bwMode="auto">
              <a:xfrm flipH="1">
                <a:off x="2272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222"/>
              <p:cNvSpPr>
                <a:spLocks noChangeArrowheads="1"/>
              </p:cNvSpPr>
              <p:nvPr/>
            </p:nvSpPr>
            <p:spPr bwMode="auto">
              <a:xfrm flipH="1">
                <a:off x="1970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224"/>
              <p:cNvSpPr>
                <a:spLocks noChangeArrowheads="1"/>
              </p:cNvSpPr>
              <p:nvPr/>
            </p:nvSpPr>
            <p:spPr bwMode="auto">
              <a:xfrm flipH="1">
                <a:off x="2358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226"/>
              <p:cNvSpPr>
                <a:spLocks noChangeArrowheads="1"/>
              </p:cNvSpPr>
              <p:nvPr/>
            </p:nvSpPr>
            <p:spPr bwMode="auto">
              <a:xfrm flipH="1">
                <a:off x="2555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5 w 1345"/>
                  <a:gd name="T1" fmla="*/ 167 h 1366"/>
                  <a:gd name="T2" fmla="*/ 0 w 1345"/>
                  <a:gd name="T3" fmla="*/ 0 h 1366"/>
                  <a:gd name="T4" fmla="*/ 0 w 1345"/>
                  <a:gd name="T5" fmla="*/ 1142 h 1366"/>
                  <a:gd name="T6" fmla="*/ 1330 w 1345"/>
                  <a:gd name="T7" fmla="*/ 1351 h 1366"/>
                  <a:gd name="T8" fmla="*/ 1315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636" name="Text Box 268"/>
          <p:cNvSpPr txBox="1">
            <a:spLocks noChangeArrowheads="1"/>
          </p:cNvSpPr>
          <p:nvPr/>
        </p:nvSpPr>
        <p:spPr bwMode="auto">
          <a:xfrm>
            <a:off x="1119660" y="4694267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192.168.1.X/24</a:t>
            </a:r>
          </a:p>
        </p:txBody>
      </p:sp>
      <p:sp>
        <p:nvSpPr>
          <p:cNvPr id="58637" name="Text Box 269"/>
          <p:cNvSpPr txBox="1">
            <a:spLocks noChangeArrowheads="1"/>
          </p:cNvSpPr>
          <p:nvPr/>
        </p:nvSpPr>
        <p:spPr bwMode="auto">
          <a:xfrm>
            <a:off x="3100305" y="1967026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192.168.1.1/24</a:t>
            </a:r>
          </a:p>
        </p:txBody>
      </p:sp>
      <p:sp>
        <p:nvSpPr>
          <p:cNvPr id="58646" name="Text Box 278"/>
          <p:cNvSpPr txBox="1">
            <a:spLocks noChangeArrowheads="1"/>
          </p:cNvSpPr>
          <p:nvPr/>
        </p:nvSpPr>
        <p:spPr bwMode="auto">
          <a:xfrm>
            <a:off x="7017054" y="4613544"/>
            <a:ext cx="1189748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192.168.2.X/24</a:t>
            </a:r>
          </a:p>
        </p:txBody>
      </p:sp>
      <p:grpSp>
        <p:nvGrpSpPr>
          <p:cNvPr id="235" name="Group 25"/>
          <p:cNvGrpSpPr>
            <a:grpSpLocks/>
          </p:cNvGrpSpPr>
          <p:nvPr/>
        </p:nvGrpSpPr>
        <p:grpSpPr bwMode="auto">
          <a:xfrm>
            <a:off x="7066275" y="1766815"/>
            <a:ext cx="1209803" cy="417323"/>
            <a:chOff x="3498" y="3226"/>
            <a:chExt cx="1123" cy="500"/>
          </a:xfrm>
        </p:grpSpPr>
        <p:sp>
          <p:nvSpPr>
            <p:cNvPr id="23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5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ea typeface="Tahoma"/>
                  <a:cs typeface="Times New Roman" panose="02020603050405020304" pitchFamily="18" charset="0"/>
                </a:rPr>
                <a:t>SWITCH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Text Box 269"/>
          <p:cNvSpPr txBox="1">
            <a:spLocks noChangeArrowheads="1"/>
          </p:cNvSpPr>
          <p:nvPr/>
        </p:nvSpPr>
        <p:spPr bwMode="auto">
          <a:xfrm>
            <a:off x="5241834" y="1963050"/>
            <a:ext cx="1112804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192.168.2.1/24</a:t>
            </a:r>
          </a:p>
        </p:txBody>
      </p:sp>
      <p:sp>
        <p:nvSpPr>
          <p:cNvPr id="58474" name="TextBox 58473"/>
          <p:cNvSpPr txBox="1"/>
          <p:nvPr/>
        </p:nvSpPr>
        <p:spPr>
          <a:xfrm>
            <a:off x="1422350" y="5154497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985133" y="5133339"/>
            <a:ext cx="14029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192.168.2.0</a:t>
            </a:r>
            <a:endParaRPr lang="ko-KR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59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en-US" sz="54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7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8993-6DB5-4A54-B5C2-D13A0DE698D2}" type="slidenum">
              <a:rPr lang="en-US" altLang="ko-KR"/>
              <a:pPr/>
              <a:t>55</a:t>
            </a:fld>
            <a:endParaRPr lang="en-US" altLang="ko-KR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3059" y="3168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Hosts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파일을 이용한 해결</a:t>
            </a:r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2595563" y="2119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23914" name="Rectangle 10"/>
          <p:cNvSpPr>
            <a:spLocks noChangeArrowheads="1"/>
          </p:cNvSpPr>
          <p:nvPr/>
        </p:nvSpPr>
        <p:spPr bwMode="auto">
          <a:xfrm>
            <a:off x="2776538" y="21288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123913" name="Picture 9" descr="E:\wonsuk\secure.pe.kr\instruction\images\dns_host file.jpg"/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685800" y="1357251"/>
            <a:ext cx="8001000" cy="4405045"/>
          </a:xfrm>
          <a:prstGeom prst="rect">
            <a:avLst/>
          </a:prstGeom>
          <a:noFill/>
        </p:spPr>
      </p:pic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2514045" y="5971082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ko-KR" sz="2800" b="1" dirty="0">
                <a:solidFill>
                  <a:schemeClr val="folHlink"/>
                </a:solidFill>
                <a:latin typeface="Verdana" pitchFamily="34" charset="0"/>
              </a:rPr>
              <a:t>→ </a:t>
            </a:r>
            <a:r>
              <a:rPr lang="ko-KR" altLang="en-US" sz="2800" b="1">
                <a:solidFill>
                  <a:schemeClr val="folHlink"/>
                </a:solidFill>
                <a:latin typeface="Verdana" pitchFamily="34" charset="0"/>
              </a:rPr>
              <a:t>몇가지 문제점 대두</a:t>
            </a:r>
          </a:p>
        </p:txBody>
      </p:sp>
    </p:spTree>
    <p:extLst>
      <p:ext uri="{BB962C8B-B14F-4D97-AF65-F5344CB8AC3E}">
        <p14:creationId xmlns:p14="http://schemas.microsoft.com/office/powerpoint/2010/main" val="2515586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CD68-3F65-49C6-8933-4B7BE6AD1CB8}" type="slidenum">
              <a:rPr lang="en-US" altLang="ko-KR"/>
              <a:pPr/>
              <a:t>56</a:t>
            </a:fld>
            <a:endParaRPr lang="en-US" altLang="ko-KR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25955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Hosts </a:t>
            </a:r>
            <a:r>
              <a:rPr lang="ko-KR" altLang="en-US" sz="4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파일의 문제점</a:t>
            </a:r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2595563" y="2119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2776538" y="21288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1676400" y="1585118"/>
            <a:ext cx="6400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업데이트가 늦다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</a:t>
            </a:r>
            <a:r>
              <a:rPr lang="ko-KR" altLang="en-US" sz="2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</a:t>
            </a:r>
            <a:endParaRPr lang="ko-KR" altLang="en-US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호스트 이름 짓기의 어려움</a:t>
            </a:r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1181100" y="5034106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125960" name="Text Box 8"/>
          <p:cNvSpPr txBox="1">
            <a:spLocks noChangeArrowheads="1"/>
          </p:cNvSpPr>
          <p:nvPr/>
        </p:nvSpPr>
        <p:spPr bwMode="auto">
          <a:xfrm>
            <a:off x="990600" y="4495642"/>
            <a:ext cx="7239000" cy="1514043"/>
          </a:xfrm>
          <a:prstGeom prst="rect">
            <a:avLst/>
          </a:prstGeom>
          <a:solidFill>
            <a:srgbClr val="EAEAEA">
              <a:alpha val="50000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406800" bIns="40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b="1">
                <a:latin typeface="Verdana" pitchFamily="34" charset="0"/>
              </a:rPr>
              <a:t>분산된 계층 데이터베이스 구조의 새로운 방법 필요</a:t>
            </a:r>
          </a:p>
          <a:p>
            <a:pPr algn="ctr">
              <a:spcBef>
                <a:spcPct val="50000"/>
              </a:spcBef>
            </a:pPr>
            <a:r>
              <a:rPr lang="en-US" altLang="ko-KR" b="1" dirty="0">
                <a:solidFill>
                  <a:schemeClr val="tx2"/>
                </a:solidFill>
                <a:latin typeface="Verdana" pitchFamily="34" charset="0"/>
              </a:rPr>
              <a:t>DNS(Domain Name System)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125961" name="AutoShape 9"/>
          <p:cNvSpPr>
            <a:spLocks noChangeArrowheads="1"/>
          </p:cNvSpPr>
          <p:nvPr/>
        </p:nvSpPr>
        <p:spPr bwMode="auto">
          <a:xfrm>
            <a:off x="3574676" y="3693065"/>
            <a:ext cx="1676400" cy="609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6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B32-795A-4962-A05D-8C8370006486}" type="slidenum">
              <a:rPr lang="en-US" altLang="ko-KR"/>
              <a:pPr/>
              <a:t>57</a:t>
            </a:fld>
            <a:endParaRPr lang="en-US" altLang="ko-KR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78114" y="15170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en-US" sz="3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구조 및 프로세스</a:t>
            </a:r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2624138" y="2147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128005" name="Picture 5" descr="E:\wonsuk\secure.pe.kr\instruction\images\dns_space.jpg"/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589764" y="1210752"/>
            <a:ext cx="8325081" cy="5476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4133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6376243"/>
            <a:ext cx="2133600" cy="365125"/>
          </a:xfrm>
        </p:spPr>
        <p:txBody>
          <a:bodyPr/>
          <a:lstStyle/>
          <a:p>
            <a:fld id="{0995273E-1F31-4430-9729-F431858D6C12}" type="slidenum">
              <a:rPr lang="en-US" altLang="ko-KR" sz="1000"/>
              <a:pPr/>
              <a:t>58</a:t>
            </a:fld>
            <a:endParaRPr lang="en-US" altLang="ko-KR" sz="1000"/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5838" y="-26967"/>
            <a:ext cx="8229600" cy="1143000"/>
          </a:xfrm>
        </p:spPr>
        <p:txBody>
          <a:bodyPr/>
          <a:lstStyle/>
          <a:p>
            <a:pPr algn="l"/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DNS Name Resolution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2624138" y="2147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2800350" y="2324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4151" name="Rectangle 7"/>
          <p:cNvSpPr>
            <a:spLocks noChangeArrowheads="1"/>
          </p:cNvSpPr>
          <p:nvPr/>
        </p:nvSpPr>
        <p:spPr bwMode="auto">
          <a:xfrm>
            <a:off x="2638425" y="1985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134150" name="Picture 6" descr="E:\wonsuk\secure.pe.kr\instruction\images\dns_process.jpg"/>
          <p:cNvPicPr>
            <a:picLocks noChangeAspect="1" noChangeArrowheads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598469" y="765575"/>
            <a:ext cx="8007647" cy="59757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9785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WAN</a:t>
            </a:r>
            <a:r>
              <a:rPr lang="ko-KR" altLang="en-US" sz="5400" b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54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9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646780" y="1821784"/>
            <a:ext cx="5818095" cy="1227139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" y="837568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6" y="2559433"/>
            <a:ext cx="1588599" cy="1277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283" y="1453889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8657" y="2756754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44084" y="1535569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78479"/>
              </p:ext>
            </p:extLst>
          </p:nvPr>
        </p:nvGraphicFramePr>
        <p:xfrm>
          <a:off x="1972053" y="3991500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972053" y="4256604"/>
            <a:ext cx="693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4344" y="2473083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344" y="291490"/>
            <a:ext cx="7659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➋ </a:t>
            </a:r>
            <a:r>
              <a:rPr lang="en-US" altLang="ko-KR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송신지의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서브넷마스크를 이용하여 수신자 </a:t>
            </a:r>
            <a:r>
              <a:rPr lang="ko-KR" altLang="en-US" sz="2000" b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 확인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98394" y="5050949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192.168.1.20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 255.255.255.0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961390" y="5630452"/>
            <a:ext cx="2303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430752" y="56304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192.168.1. 0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107" y="5050949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192.168.1.10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 255.255.255.0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2104" y="5630452"/>
            <a:ext cx="2303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31466" y="56304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192.168.1. 0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70997" y="4905619"/>
            <a:ext cx="2987756" cy="1630229"/>
          </a:xfrm>
          <a:prstGeom prst="roundRect">
            <a:avLst>
              <a:gd name="adj" fmla="val 425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85869" y="4632788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192.168.1.0</a:t>
            </a:r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98612" y="5230911"/>
            <a:ext cx="688975" cy="745366"/>
            <a:chOff x="809159" y="4814047"/>
            <a:chExt cx="688975" cy="745367"/>
          </a:xfrm>
        </p:grpSpPr>
        <p:sp>
          <p:nvSpPr>
            <p:cNvPr id="3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70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83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1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altLang="ko-KR" sz="1600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6371753" y="5951876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10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66278" y="60289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60859" y="5033445"/>
            <a:ext cx="946084" cy="1032299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4284257" y="3854681"/>
            <a:ext cx="2043309" cy="67892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1140" y="6106963"/>
            <a:ext cx="5724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송신지와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ID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동일한 경우 </a:t>
            </a:r>
            <a:endParaRPr lang="ko-KR" altLang="en-US" sz="1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12245" y="6517167"/>
            <a:ext cx="2057400" cy="365125"/>
          </a:xfrm>
        </p:spPr>
        <p:txBody>
          <a:bodyPr/>
          <a:lstStyle/>
          <a:p>
            <a:fld id="{7B2209E9-2AE8-42A0-AB53-D13299BB30AF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7121689" y="1584637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192.168.1.10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GW 192.168.1.1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1111.2222.3333</a:t>
            </a:r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70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026" y="1070816"/>
            <a:ext cx="8628386" cy="479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7685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029"/>
            <a:ext cx="9144000" cy="51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94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640048"/>
            <a:ext cx="8229837" cy="53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66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53" y="1306421"/>
            <a:ext cx="7915836" cy="3196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918" y="4988022"/>
            <a:ext cx="5307106" cy="8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430"/>
            <a:ext cx="9144000" cy="238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96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275"/>
            <a:ext cx="9144000" cy="54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4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15" y="138391"/>
            <a:ext cx="5232867" cy="65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5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0305" y="573741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참조사이트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3058" y="1823882"/>
            <a:ext cx="86509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https://www.uplus.co.kr/biz/bzin/ineu/InitBzInEuCE.hpi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http://pubnetplus.ne.kr/portal/intro/sub1/sub1_1.jsp</a:t>
            </a:r>
            <a:endParaRPr lang="ko-KR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54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5201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71696" y="579474"/>
            <a:ext cx="8189913" cy="5619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DC0081"/>
              </a:buClr>
              <a:buSzTx/>
              <a:buFont typeface="Wingdings" pitchFamily="2" charset="2"/>
              <a:buNone/>
              <a:defRPr/>
            </a:pPr>
            <a:r>
              <a:rPr lang="ko-KR" altLang="en-US" sz="3200" kern="0" dirty="0">
                <a:solidFill>
                  <a:schemeClr val="tx2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sym typeface="Wingdings" pitchFamily="2" charset="2"/>
              </a:rPr>
              <a:t>인터넷 구조와</a:t>
            </a:r>
            <a:r>
              <a:rPr lang="ko-KR" altLang="en-US" sz="3200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sz="3200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IX </a:t>
            </a:r>
          </a:p>
        </p:txBody>
      </p:sp>
      <p:pic>
        <p:nvPicPr>
          <p:cNvPr id="2871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481" y="1977923"/>
            <a:ext cx="5548977" cy="434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93174" y="1268362"/>
            <a:ext cx="8140370" cy="646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망과 망을 연동해 놓은 망의 집합 </a:t>
            </a:r>
            <a:endParaRPr lang="en-US" altLang="ko-KR" sz="1800" b="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크고 작은 수많은 망들이 상호 접속</a:t>
            </a:r>
            <a:r>
              <a:rPr lang="en-US" altLang="ko-KR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</a:t>
            </a:r>
            <a:r>
              <a:rPr lang="ko-KR" altLang="en-US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이용자들에게는 하나의 네트워크로 인식 </a:t>
            </a:r>
          </a:p>
        </p:txBody>
      </p:sp>
      <p:sp>
        <p:nvSpPr>
          <p:cNvPr id="5" name="슬라이드 번호 개체 틀 173"/>
          <p:cNvSpPr txBox="1">
            <a:spLocks noGrp="1"/>
          </p:cNvSpPr>
          <p:nvPr/>
        </p:nvSpPr>
        <p:spPr>
          <a:xfrm>
            <a:off x="8309110" y="6136096"/>
            <a:ext cx="449128" cy="365125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17ED4C-D577-4EB9-8A12-8B1380E56952}" type="slidenum">
              <a:rPr lang="ko-KR" altLang="en-US" sz="1000" b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+mn-ea"/>
              </a:rPr>
              <a:pPr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69</a:t>
            </a:fld>
            <a:endParaRPr lang="ko-KR" altLang="en-US" sz="1000" b="0" dirty="0">
              <a:solidFill>
                <a:schemeClr val="tx1">
                  <a:tint val="75000"/>
                </a:schemeClr>
              </a:solidFill>
              <a:latin typeface="Verdan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212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576151" y="2554775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0" y="1297898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565" y="3371082"/>
            <a:ext cx="1588599" cy="1277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0403" y="3964749"/>
            <a:ext cx="1331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621" y="1688400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1927" y="3480684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873455" y="2268559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756698" y="5304598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744525" y="5011554"/>
            <a:ext cx="697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ko-KR" altLang="en-US" sz="1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2175" y="2980089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4020" y="333891"/>
            <a:ext cx="496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➌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이용하여 수신자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23682" y="2521070"/>
            <a:ext cx="1667640" cy="769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40961" y="2523440"/>
            <a:ext cx="1550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24650" y="6016238"/>
            <a:ext cx="3582344" cy="403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❶ 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캐쉬 조회 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</a:t>
            </a:r>
            <a:r>
              <a:rPr lang="en-US" altLang="ko-KR" sz="15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–a</a:t>
            </a: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756695" y="4968181"/>
            <a:ext cx="1166951" cy="74878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05259" y="6057439"/>
            <a:ext cx="3591799" cy="417766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20" idx="2"/>
          </p:cNvCxnSpPr>
          <p:nvPr/>
        </p:nvCxnSpPr>
        <p:spPr>
          <a:xfrm flipH="1" flipV="1">
            <a:off x="2340171" y="5716967"/>
            <a:ext cx="64599" cy="34047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118361" y="2152470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c:\&gt; </a:t>
            </a:r>
            <a:r>
              <a:rPr lang="en-US" altLang="ko-KR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en-US" altLang="ko-KR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–a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42513" y="2824150"/>
            <a:ext cx="369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</a:t>
            </a:r>
            <a:endParaRPr lang="ko-KR" altLang="en-US" sz="1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74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2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944" y="2033383"/>
            <a:ext cx="7577786" cy="377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71696" y="579474"/>
            <a:ext cx="8189913" cy="5619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DC0081"/>
              </a:buClr>
              <a:buSzTx/>
              <a:buFont typeface="Wingdings" pitchFamily="2" charset="2"/>
              <a:buNone/>
              <a:defRPr/>
            </a:pPr>
            <a:r>
              <a:rPr lang="ko-KR" altLang="en-US" sz="3200" kern="0" dirty="0">
                <a:solidFill>
                  <a:schemeClr val="tx2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sym typeface="Wingdings" pitchFamily="2" charset="2"/>
              </a:rPr>
              <a:t>인터넷 구조와</a:t>
            </a:r>
            <a:r>
              <a:rPr lang="ko-KR" altLang="en-US" sz="3200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sz="3200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IX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6916" y="1445343"/>
            <a:ext cx="7614585" cy="286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IX(Internet </a:t>
            </a:r>
            <a:r>
              <a:rPr lang="en-US" altLang="ko-KR" sz="1800" b="0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eXchange</a:t>
            </a:r>
            <a:r>
              <a:rPr lang="en-US" altLang="ko-KR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 –</a:t>
            </a:r>
            <a:r>
              <a:rPr lang="ko-KR" altLang="en-US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인터넷</a:t>
            </a:r>
            <a:r>
              <a:rPr lang="en-US" altLang="ko-KR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sz="1800" b="0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트래픽을</a:t>
            </a:r>
            <a:r>
              <a:rPr lang="ko-KR" altLang="en-US" sz="1800" b="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상호 교환 시켜주는 역할 수행 </a:t>
            </a:r>
            <a:endParaRPr lang="en-US" altLang="ko-KR" sz="1800" b="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5" name="슬라이드 번호 개체 틀 173"/>
          <p:cNvSpPr txBox="1">
            <a:spLocks noGrp="1"/>
          </p:cNvSpPr>
          <p:nvPr/>
        </p:nvSpPr>
        <p:spPr>
          <a:xfrm>
            <a:off x="8309110" y="6136096"/>
            <a:ext cx="449128" cy="365125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17ED4C-D577-4EB9-8A12-8B1380E56952}" type="slidenum">
              <a:rPr lang="ko-KR" altLang="en-US" sz="1000" b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+mn-ea"/>
              </a:rPr>
              <a:pPr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70</a:t>
            </a:fld>
            <a:endParaRPr lang="ko-KR" altLang="en-US" sz="1000" b="0" dirty="0">
              <a:solidFill>
                <a:schemeClr val="tx1">
                  <a:tint val="75000"/>
                </a:schemeClr>
              </a:solidFill>
              <a:latin typeface="Verdan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1907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3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1259" y="1247467"/>
            <a:ext cx="6675386" cy="517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71696" y="579474"/>
            <a:ext cx="8189913" cy="5619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DC0081"/>
              </a:buClr>
              <a:buSzTx/>
              <a:buFont typeface="Wingdings" pitchFamily="2" charset="2"/>
              <a:buNone/>
              <a:defRPr/>
            </a:pPr>
            <a:r>
              <a:rPr lang="ko-KR" altLang="en-US" sz="3200" kern="0" dirty="0">
                <a:solidFill>
                  <a:schemeClr val="tx2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sym typeface="Wingdings" pitchFamily="2" charset="2"/>
              </a:rPr>
              <a:t>인터넷 구조와</a:t>
            </a:r>
            <a:r>
              <a:rPr lang="ko-KR" altLang="en-US" sz="3200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sz="3200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IX </a:t>
            </a:r>
          </a:p>
        </p:txBody>
      </p:sp>
      <p:sp>
        <p:nvSpPr>
          <p:cNvPr id="4" name="슬라이드 번호 개체 틀 173"/>
          <p:cNvSpPr txBox="1">
            <a:spLocks noGrp="1"/>
          </p:cNvSpPr>
          <p:nvPr/>
        </p:nvSpPr>
        <p:spPr>
          <a:xfrm>
            <a:off x="8309110" y="6136096"/>
            <a:ext cx="449128" cy="365125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17ED4C-D577-4EB9-8A12-8B1380E56952}" type="slidenum">
              <a:rPr lang="ko-KR" altLang="en-US" sz="1000" b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+mn-ea"/>
              </a:rPr>
              <a:pPr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71</a:t>
            </a:fld>
            <a:endParaRPr lang="ko-KR" altLang="en-US" sz="1000" b="0" dirty="0">
              <a:solidFill>
                <a:schemeClr val="tx1">
                  <a:tint val="75000"/>
                </a:schemeClr>
              </a:solidFill>
              <a:latin typeface="Verdan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67316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708514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5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http://cfile27.uf.tistory.com/image/217FDB4452A813D00BB3C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1800"/>
            <a:ext cx="8136904" cy="2591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632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9942" y="351399"/>
            <a:ext cx="7772400" cy="2387600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6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4862945" y="1537855"/>
            <a:ext cx="2901142" cy="1396538"/>
          </a:xfrm>
          <a:custGeom>
            <a:avLst/>
            <a:gdLst>
              <a:gd name="connsiteX0" fmla="*/ 0 w 2901142"/>
              <a:gd name="connsiteY0" fmla="*/ 1396538 h 1396538"/>
              <a:gd name="connsiteX1" fmla="*/ 16626 w 2901142"/>
              <a:gd name="connsiteY1" fmla="*/ 0 h 1396538"/>
              <a:gd name="connsiteX2" fmla="*/ 2901142 w 2901142"/>
              <a:gd name="connsiteY2" fmla="*/ 8312 h 13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142" h="1396538">
                <a:moveTo>
                  <a:pt x="0" y="1396538"/>
                </a:moveTo>
                <a:lnTo>
                  <a:pt x="16626" y="0"/>
                </a:lnTo>
                <a:lnTo>
                  <a:pt x="2901142" y="8312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1601089" y="3012142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8" y="1755265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713" y="3828449"/>
            <a:ext cx="1474519" cy="1186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2543" y="4405862"/>
            <a:ext cx="127317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192.168.1.10/24</a:t>
            </a:r>
          </a:p>
          <a:p>
            <a:pPr algn="r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559" y="2145767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9184" y="3934055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898393" y="2725926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841040"/>
              </p:ext>
            </p:extLst>
          </p:nvPr>
        </p:nvGraphicFramePr>
        <p:xfrm>
          <a:off x="1993262" y="6104250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001296" y="6411215"/>
            <a:ext cx="6981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7113" y="3437456"/>
            <a:ext cx="178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828" y="237871"/>
            <a:ext cx="496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➌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이용하여 수신자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2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167560" y="4889404"/>
            <a:ext cx="146166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93259" y="5976851"/>
            <a:ext cx="1233232" cy="51618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45" y="723528"/>
            <a:ext cx="1375794" cy="110678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469224" y="2422947"/>
            <a:ext cx="2090063" cy="9220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41380" y="2144267"/>
            <a:ext cx="1657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Address Table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3316779" y="5311707"/>
          <a:ext cx="5566209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8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6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FFFF.FFFF.FFFF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0x0806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1111.2222.3333 /192.168.1.10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0000.0000.0000/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오른쪽 화살표 30"/>
          <p:cNvSpPr/>
          <p:nvPr/>
        </p:nvSpPr>
        <p:spPr>
          <a:xfrm rot="10800000">
            <a:off x="2930635" y="5418732"/>
            <a:ext cx="365843" cy="24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49248" y="916123"/>
            <a:ext cx="124989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192.168.1.30</a:t>
            </a:r>
          </a:p>
          <a:p>
            <a:pPr algn="r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1111.2244.4444</a:t>
            </a:r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22297" y="3419503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Fa0/1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83098" y="2996339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Fa0/2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35931" y="2415742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Fa0/3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26932" y="2487630"/>
            <a:ext cx="18349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   fa0/1</a:t>
            </a:r>
          </a:p>
          <a:p>
            <a:pPr algn="just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1111.2222.2222   fa0/2</a:t>
            </a:r>
          </a:p>
          <a:p>
            <a:pPr algn="just"/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1111.2244.4444   fa0/3</a:t>
            </a:r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4862945" y="3524596"/>
            <a:ext cx="2327564" cy="798022"/>
          </a:xfrm>
          <a:custGeom>
            <a:avLst/>
            <a:gdLst>
              <a:gd name="connsiteX0" fmla="*/ 2327564 w 2327564"/>
              <a:gd name="connsiteY0" fmla="*/ 789709 h 798022"/>
              <a:gd name="connsiteX1" fmla="*/ 8313 w 2327564"/>
              <a:gd name="connsiteY1" fmla="*/ 798022 h 798022"/>
              <a:gd name="connsiteX2" fmla="*/ 0 w 2327564"/>
              <a:gd name="connsiteY2" fmla="*/ 0 h 79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7564" h="798022">
                <a:moveTo>
                  <a:pt x="2327564" y="789709"/>
                </a:moveTo>
                <a:lnTo>
                  <a:pt x="8313" y="798022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4946073" y="1596044"/>
            <a:ext cx="2119745" cy="856211"/>
          </a:xfrm>
          <a:custGeom>
            <a:avLst/>
            <a:gdLst>
              <a:gd name="connsiteX0" fmla="*/ 0 w 2119745"/>
              <a:gd name="connsiteY0" fmla="*/ 856211 h 856211"/>
              <a:gd name="connsiteX1" fmla="*/ 0 w 2119745"/>
              <a:gd name="connsiteY1" fmla="*/ 8312 h 856211"/>
              <a:gd name="connsiteX2" fmla="*/ 2119745 w 2119745"/>
              <a:gd name="connsiteY2" fmla="*/ 0 h 856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9745" h="856211">
                <a:moveTo>
                  <a:pt x="0" y="856211"/>
                </a:moveTo>
                <a:lnTo>
                  <a:pt x="0" y="8312"/>
                </a:lnTo>
                <a:lnTo>
                  <a:pt x="2119745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1772000" y="2934393"/>
            <a:ext cx="2146997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869934" y="3873554"/>
            <a:ext cx="146166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175874" y="6332597"/>
            <a:ext cx="2057400" cy="365125"/>
          </a:xfrm>
        </p:spPr>
        <p:txBody>
          <a:bodyPr/>
          <a:lstStyle/>
          <a:p>
            <a:pPr algn="l"/>
            <a:fld id="{7B2209E9-2AE8-42A0-AB53-D13299BB30AF}" type="slidenum">
              <a:rPr lang="ko-KR" altLang="en-US" smtClean="0"/>
              <a:pPr algn="l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4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610583" y="3228273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52" y="1971396"/>
            <a:ext cx="1353042" cy="164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07" y="4044580"/>
            <a:ext cx="1474519" cy="1186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5314" y="4621993"/>
            <a:ext cx="124989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192.168.1.10</a:t>
            </a:r>
          </a:p>
          <a:p>
            <a:pPr algn="r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1111.2222.3333</a:t>
            </a:r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053" y="2361898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8678" y="4150186"/>
            <a:ext cx="82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07887" y="2942057"/>
            <a:ext cx="1495425" cy="742950"/>
            <a:chOff x="2610322" y="5109168"/>
            <a:chExt cx="149542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2068201" y="5585732"/>
          <a:ext cx="691404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1111.2222.2222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1111. 222.3333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/www.test.co.kr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076235" y="5892697"/>
            <a:ext cx="6981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3807" y="3528007"/>
            <a:ext cx="1555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www.test.co.kr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192.168.1.20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255.255.255.0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1111.2222.2222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748" y="437958"/>
            <a:ext cx="496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➌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이용하여 수신자 </a:t>
            </a:r>
            <a:r>
              <a:rPr lang="en-US" altLang="ko-KR" sz="20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조회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68198" y="5458333"/>
            <a:ext cx="1233232" cy="51618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931791" y="3635634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Fa0/1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92592" y="321247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Fa0/2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4872439" y="3740727"/>
            <a:ext cx="2327564" cy="798022"/>
          </a:xfrm>
          <a:custGeom>
            <a:avLst/>
            <a:gdLst>
              <a:gd name="connsiteX0" fmla="*/ 2327564 w 2327564"/>
              <a:gd name="connsiteY0" fmla="*/ 789709 h 798022"/>
              <a:gd name="connsiteX1" fmla="*/ 8313 w 2327564"/>
              <a:gd name="connsiteY1" fmla="*/ 798022 h 798022"/>
              <a:gd name="connsiteX2" fmla="*/ 0 w 2327564"/>
              <a:gd name="connsiteY2" fmla="*/ 0 h 79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7564" h="798022">
                <a:moveTo>
                  <a:pt x="2327564" y="789709"/>
                </a:moveTo>
                <a:lnTo>
                  <a:pt x="8313" y="798022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452074" y="3497156"/>
            <a:ext cx="2481002" cy="471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093451" y="3229182"/>
            <a:ext cx="1420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71213" y="3561706"/>
            <a:ext cx="220842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3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192.168.1.20  1111.2222.2222</a:t>
            </a:r>
            <a:endParaRPr lang="ko-KR" altLang="en-US" sz="13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25386" y="344748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403312" y="4096781"/>
            <a:ext cx="252052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Request/Reply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4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6786</TotalTime>
  <Words>2740</Words>
  <Application>Microsoft Office PowerPoint</Application>
  <PresentationFormat>화면 슬라이드 쇼(4:3)</PresentationFormat>
  <Paragraphs>1005</Paragraphs>
  <Slides>74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5" baseType="lpstr">
      <vt:lpstr>굴림</vt:lpstr>
      <vt:lpstr>맑은 고딕</vt:lpstr>
      <vt:lpstr>함초롬돋움</vt:lpstr>
      <vt:lpstr>함초롬바탕</vt:lpstr>
      <vt:lpstr>Arial</vt:lpstr>
      <vt:lpstr>Calibri</vt:lpstr>
      <vt:lpstr>Calibri Light</vt:lpstr>
      <vt:lpstr>Times New Roman</vt:lpstr>
      <vt:lpstr>Verdana</vt:lpstr>
      <vt:lpstr>Wingdings</vt:lpstr>
      <vt:lpstr>Office 테마</vt:lpstr>
      <vt:lpstr>PowerPoint 프레젠테이션</vt:lpstr>
      <vt:lpstr>트래픽 흐름 </vt:lpstr>
      <vt:lpstr>트래픽 흐름(내부망)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트래픽 흐름(외부망)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ARP 캐시 테이블(Cache Table)  </vt:lpstr>
      <vt:lpstr>PowerPoint 프레젠테이션</vt:lpstr>
      <vt:lpstr>PowerPoint 프레젠테이션</vt:lpstr>
      <vt:lpstr>NAT </vt:lpstr>
      <vt:lpstr>SoHo(Small office/home office)에서의 NAT </vt:lpstr>
      <vt:lpstr>NAT 기능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네트워크 장비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라우팅테이블그림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DNS </vt:lpstr>
      <vt:lpstr>Hosts파일을 이용한 해결</vt:lpstr>
      <vt:lpstr>Hosts 파일의 문제점</vt:lpstr>
      <vt:lpstr>DNS의 구조 및 프로세스</vt:lpstr>
      <vt:lpstr>DNS Name Resolution</vt:lpstr>
      <vt:lpstr>WAN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Sora Kwon</dc:creator>
  <cp:lastModifiedBy>Sora Kwon</cp:lastModifiedBy>
  <cp:revision>404</cp:revision>
  <cp:lastPrinted>2020-07-19T23:44:49Z</cp:lastPrinted>
  <dcterms:created xsi:type="dcterms:W3CDTF">2016-06-18T01:38:17Z</dcterms:created>
  <dcterms:modified xsi:type="dcterms:W3CDTF">2024-09-24T01:05:40Z</dcterms:modified>
</cp:coreProperties>
</file>